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6"/>
  </p:handoutMasterIdLst>
  <p:sldIdLst>
    <p:sldId id="260" r:id="rId3"/>
    <p:sldId id="485" r:id="rId5"/>
    <p:sldId id="562" r:id="rId6"/>
    <p:sldId id="563" r:id="rId7"/>
    <p:sldId id="574" r:id="rId8"/>
    <p:sldId id="530" r:id="rId9"/>
    <p:sldId id="554" r:id="rId10"/>
    <p:sldId id="575" r:id="rId11"/>
    <p:sldId id="490" r:id="rId12"/>
    <p:sldId id="492" r:id="rId13"/>
    <p:sldId id="555" r:id="rId14"/>
    <p:sldId id="266" r:id="rId15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10" userDrawn="1">
          <p15:clr>
            <a:srgbClr val="A4A3A4"/>
          </p15:clr>
        </p15:guide>
        <p15:guide id="2" orient="horz" pos="3616" userDrawn="1">
          <p15:clr>
            <a:srgbClr val="A4A3A4"/>
          </p15:clr>
        </p15:guide>
        <p15:guide id="3" orient="horz" pos="406" userDrawn="1">
          <p15:clr>
            <a:srgbClr val="A4A3A4"/>
          </p15:clr>
        </p15:guide>
        <p15:guide id="4" orient="horz" pos="1503" userDrawn="1">
          <p15:clr>
            <a:srgbClr val="A4A3A4"/>
          </p15:clr>
        </p15:guide>
        <p15:guide id="5" pos="2986" userDrawn="1">
          <p15:clr>
            <a:srgbClr val="A4A3A4"/>
          </p15:clr>
        </p15:guide>
        <p15:guide id="6" pos="7392" userDrawn="1">
          <p15:clr>
            <a:srgbClr val="A4A3A4"/>
          </p15:clr>
        </p15:guide>
        <p15:guide id="7" pos="3749" userDrawn="1">
          <p15:clr>
            <a:srgbClr val="A4A3A4"/>
          </p15:clr>
        </p15:guide>
        <p15:guide id="8" pos="34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4" autoAdjust="0"/>
    <p:restoredTop sz="95789" autoAdjust="0"/>
  </p:normalViewPr>
  <p:slideViewPr>
    <p:cSldViewPr snapToGrid="0" showGuides="1">
      <p:cViewPr varScale="1">
        <p:scale>
          <a:sx n="77" d="100"/>
          <a:sy n="77" d="100"/>
        </p:scale>
        <p:origin x="126" y="330"/>
      </p:cViewPr>
      <p:guideLst>
        <p:guide orient="horz" pos="4010"/>
        <p:guide orient="horz" pos="3616"/>
        <p:guide orient="horz" pos="406"/>
        <p:guide orient="horz" pos="1503"/>
        <p:guide pos="2986"/>
        <p:guide pos="7392"/>
        <p:guide pos="3749"/>
        <p:guide pos="34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38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微软雅黑" panose="020B0503020204020204" charset="-122"/>
              </a:defRPr>
            </a:lvl1pPr>
          </a:lstStyle>
          <a:p>
            <a:fld id="{7427AE1C-C8CA-495D-A1C3-F4E19E455D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cs typeface="微软雅黑" panose="020B0503020204020204" charset="-122"/>
              </a:defRPr>
            </a:lvl1pPr>
          </a:lstStyle>
          <a:p>
            <a:fld id="{572CFE39-E4F3-4BD9-A16E-9B3A0A705C4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微软雅黑" panose="020B050302020402020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微软雅黑" panose="020B050302020402020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微软雅黑" panose="020B050302020402020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微软雅黑" panose="020B050302020402020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微软雅黑" panose="020B050302020402020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option = {</a:t>
            </a:r>
            <a:endParaRPr lang="zh-CN" altLang="en-US"/>
          </a:p>
          <a:p>
            <a:r>
              <a:rPr lang="zh-CN" altLang="en-US"/>
              <a:t>  graphic: {</a:t>
            </a:r>
            <a:endParaRPr lang="zh-CN" altLang="en-US"/>
          </a:p>
          <a:p>
            <a:r>
              <a:rPr lang="zh-CN" altLang="en-US"/>
              <a:t>    elements: [</a:t>
            </a:r>
            <a:endParaRPr lang="zh-CN" altLang="en-US"/>
          </a:p>
          <a:p>
            <a:r>
              <a:rPr lang="zh-CN" altLang="en-US"/>
              <a:t>      {</a:t>
            </a:r>
            <a:endParaRPr lang="zh-CN" altLang="en-US"/>
          </a:p>
          <a:p>
            <a:r>
              <a:rPr lang="zh-CN" altLang="en-US"/>
              <a:t>        type: 'group',</a:t>
            </a:r>
            <a:endParaRPr lang="zh-CN" altLang="en-US"/>
          </a:p>
          <a:p>
            <a:r>
              <a:rPr lang="zh-CN" altLang="en-US"/>
              <a:t>        left: 'center',</a:t>
            </a:r>
            <a:endParaRPr lang="zh-CN" altLang="en-US"/>
          </a:p>
          <a:p>
            <a:r>
              <a:rPr lang="zh-CN" altLang="en-US"/>
              <a:t>        top: 'center',</a:t>
            </a:r>
            <a:endParaRPr lang="zh-CN" altLang="en-US"/>
          </a:p>
          <a:p>
            <a:r>
              <a:rPr lang="zh-CN" altLang="en-US"/>
              <a:t>        children: new Array(7).fill(0).map((val, i) =&gt; ({</a:t>
            </a:r>
            <a:endParaRPr lang="zh-CN" altLang="en-US"/>
          </a:p>
          <a:p>
            <a:r>
              <a:rPr lang="zh-CN" altLang="en-US"/>
              <a:t>          type: 'rect',</a:t>
            </a:r>
            <a:endParaRPr lang="zh-CN" altLang="en-US"/>
          </a:p>
          <a:p>
            <a:r>
              <a:rPr lang="zh-CN" altLang="en-US"/>
              <a:t>          x: i * 20,</a:t>
            </a:r>
            <a:endParaRPr lang="zh-CN" altLang="en-US"/>
          </a:p>
          <a:p>
            <a:r>
              <a:rPr lang="zh-CN" altLang="en-US"/>
              <a:t>          shape: {</a:t>
            </a:r>
            <a:endParaRPr lang="zh-CN" altLang="en-US"/>
          </a:p>
          <a:p>
            <a:r>
              <a:rPr lang="zh-CN" altLang="en-US"/>
              <a:t>            x: 0,</a:t>
            </a:r>
            <a:endParaRPr lang="zh-CN" altLang="en-US"/>
          </a:p>
          <a:p>
            <a:r>
              <a:rPr lang="zh-CN" altLang="en-US"/>
              <a:t>            y: -40,</a:t>
            </a:r>
            <a:endParaRPr lang="zh-CN" altLang="en-US"/>
          </a:p>
          <a:p>
            <a:r>
              <a:rPr lang="zh-CN" altLang="en-US"/>
              <a:t>            width: 10,</a:t>
            </a:r>
            <a:endParaRPr lang="zh-CN" altLang="en-US"/>
          </a:p>
          <a:p>
            <a:r>
              <a:rPr lang="zh-CN" altLang="en-US"/>
              <a:t>            height: 80</a:t>
            </a:r>
            <a:endParaRPr lang="zh-CN" altLang="en-US"/>
          </a:p>
          <a:p>
            <a:r>
              <a:rPr lang="zh-CN" altLang="en-US"/>
              <a:t>          },</a:t>
            </a:r>
            <a:endParaRPr lang="zh-CN" altLang="en-US"/>
          </a:p>
          <a:p>
            <a:r>
              <a:rPr lang="zh-CN" altLang="en-US"/>
              <a:t>          style: {</a:t>
            </a:r>
            <a:endParaRPr lang="zh-CN" altLang="en-US"/>
          </a:p>
          <a:p>
            <a:r>
              <a:rPr lang="zh-CN" altLang="en-US"/>
              <a:t>            fill: '#5470c6'</a:t>
            </a:r>
            <a:endParaRPr lang="zh-CN" altLang="en-US"/>
          </a:p>
          <a:p>
            <a:r>
              <a:rPr lang="zh-CN" altLang="en-US"/>
              <a:t>          },</a:t>
            </a:r>
            <a:endParaRPr lang="zh-CN" altLang="en-US"/>
          </a:p>
          <a:p>
            <a:r>
              <a:rPr lang="zh-CN" altLang="en-US"/>
              <a:t>          keyframeAnimation: {</a:t>
            </a:r>
            <a:endParaRPr lang="zh-CN" altLang="en-US"/>
          </a:p>
          <a:p>
            <a:r>
              <a:rPr lang="zh-CN" altLang="en-US"/>
              <a:t>            duration: 1000,</a:t>
            </a:r>
            <a:endParaRPr lang="zh-CN" altLang="en-US"/>
          </a:p>
          <a:p>
            <a:r>
              <a:rPr lang="zh-CN" altLang="en-US"/>
              <a:t>            delay: i * 200,</a:t>
            </a:r>
            <a:endParaRPr lang="zh-CN" altLang="en-US"/>
          </a:p>
          <a:p>
            <a:r>
              <a:rPr lang="zh-CN" altLang="en-US"/>
              <a:t>            loop: true,</a:t>
            </a:r>
            <a:endParaRPr lang="zh-CN" altLang="en-US"/>
          </a:p>
          <a:p>
            <a:r>
              <a:rPr lang="zh-CN" altLang="en-US"/>
              <a:t>            keyframes: [</a:t>
            </a:r>
            <a:endParaRPr lang="zh-CN" altLang="en-US"/>
          </a:p>
          <a:p>
            <a:r>
              <a:rPr lang="zh-CN" altLang="en-US"/>
              <a:t>              {</a:t>
            </a:r>
            <a:endParaRPr lang="zh-CN" altLang="en-US"/>
          </a:p>
          <a:p>
            <a:r>
              <a:rPr lang="zh-CN" altLang="en-US"/>
              <a:t>                percent: 0.5,</a:t>
            </a:r>
            <a:endParaRPr lang="zh-CN" altLang="en-US"/>
          </a:p>
          <a:p>
            <a:r>
              <a:rPr lang="zh-CN" altLang="en-US"/>
              <a:t>                scaleY: 0.3,</a:t>
            </a:r>
            <a:endParaRPr lang="zh-CN" altLang="en-US"/>
          </a:p>
          <a:p>
            <a:r>
              <a:rPr lang="zh-CN" altLang="en-US"/>
              <a:t>                easing: 'cubicIn'</a:t>
            </a:r>
            <a:endParaRPr lang="zh-CN" altLang="en-US"/>
          </a:p>
          <a:p>
            <a:r>
              <a:rPr lang="zh-CN" altLang="en-US"/>
              <a:t>              },</a:t>
            </a:r>
            <a:endParaRPr lang="zh-CN" altLang="en-US"/>
          </a:p>
          <a:p>
            <a:r>
              <a:rPr lang="zh-CN" altLang="en-US"/>
              <a:t>              {</a:t>
            </a:r>
            <a:endParaRPr lang="zh-CN" altLang="en-US"/>
          </a:p>
          <a:p>
            <a:r>
              <a:rPr lang="zh-CN" altLang="en-US"/>
              <a:t>                percent: 1,</a:t>
            </a:r>
            <a:endParaRPr lang="zh-CN" altLang="en-US"/>
          </a:p>
          <a:p>
            <a:r>
              <a:rPr lang="zh-CN" altLang="en-US"/>
              <a:t>                scaleY: 1,</a:t>
            </a:r>
            <a:endParaRPr lang="zh-CN" altLang="en-US"/>
          </a:p>
          <a:p>
            <a:r>
              <a:rPr lang="zh-CN" altLang="en-US"/>
              <a:t>                easing: 'cubicOut'</a:t>
            </a:r>
            <a:endParaRPr lang="zh-CN" altLang="en-US"/>
          </a:p>
          <a:p>
            <a:r>
              <a:rPr lang="zh-CN" altLang="en-US"/>
              <a:t>              }</a:t>
            </a:r>
            <a:endParaRPr lang="zh-CN" altLang="en-US"/>
          </a:p>
          <a:p>
            <a:r>
              <a:rPr lang="zh-CN" altLang="en-US"/>
              <a:t>            ]</a:t>
            </a:r>
            <a:endParaRPr lang="zh-CN" altLang="en-US"/>
          </a:p>
          <a:p>
            <a:r>
              <a:rPr lang="zh-CN" altLang="en-US"/>
              <a:t>          }</a:t>
            </a:r>
            <a:endParaRPr lang="zh-CN" altLang="en-US"/>
          </a:p>
          <a:p>
            <a:r>
              <a:rPr lang="zh-CN" altLang="en-US"/>
              <a:t>        }))</a:t>
            </a:r>
            <a:endParaRPr lang="zh-CN" altLang="en-US"/>
          </a:p>
          <a:p>
            <a:r>
              <a:rPr lang="zh-CN" altLang="en-US"/>
              <a:t>      }</a:t>
            </a:r>
            <a:endParaRPr lang="zh-CN" altLang="en-US"/>
          </a:p>
          <a:p>
            <a:r>
              <a:rPr lang="zh-CN" altLang="en-US"/>
              <a:t>    ]</a:t>
            </a:r>
            <a:endParaRPr lang="zh-CN" altLang="en-US"/>
          </a:p>
          <a:p>
            <a:r>
              <a:rPr lang="zh-CN" altLang="en-US"/>
              <a:t>  }</a:t>
            </a:r>
            <a:endParaRPr lang="zh-CN" altLang="en-US"/>
          </a:p>
          <a:p>
            <a:r>
              <a:rPr lang="zh-CN" altLang="en-US"/>
              <a:t>};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var option = {</a:t>
            </a:r>
            <a:endParaRPr lang="zh-CN" altLang="en-US"/>
          </a:p>
          <a:p>
            <a:r>
              <a:rPr lang="zh-CN" altLang="en-US"/>
              <a:t>  legend: {</a:t>
            </a:r>
            <a:endParaRPr lang="zh-CN" altLang="en-US"/>
          </a:p>
          <a:p>
            <a:r>
              <a:rPr lang="zh-CN" altLang="en-US"/>
              <a:t>    data: ['Altitude (km) vs Temperature (°C)']</a:t>
            </a:r>
            <a:endParaRPr lang="zh-CN" altLang="en-US"/>
          </a:p>
          <a:p>
            <a:r>
              <a:rPr lang="zh-CN" altLang="en-US"/>
              <a:t>  },</a:t>
            </a:r>
            <a:endParaRPr lang="zh-CN" altLang="en-US"/>
          </a:p>
          <a:p>
            <a:r>
              <a:rPr lang="zh-CN" altLang="en-US"/>
              <a:t>  tooltip: {</a:t>
            </a:r>
            <a:endParaRPr lang="zh-CN" altLang="en-US"/>
          </a:p>
          <a:p>
            <a:r>
              <a:rPr lang="zh-CN" altLang="en-US"/>
              <a:t>    trigger: 'axis',</a:t>
            </a:r>
            <a:endParaRPr lang="zh-CN" altLang="en-US"/>
          </a:p>
          <a:p>
            <a:r>
              <a:rPr lang="zh-CN" altLang="en-US"/>
              <a:t>    formatter: 'Temperature : &lt;br/&gt;{b}km : {c}°C'</a:t>
            </a:r>
            <a:endParaRPr lang="zh-CN" altLang="en-US"/>
          </a:p>
          <a:p>
            <a:r>
              <a:rPr lang="zh-CN" altLang="en-US"/>
              <a:t>  },</a:t>
            </a:r>
            <a:endParaRPr lang="zh-CN" altLang="en-US"/>
          </a:p>
          <a:p>
            <a:r>
              <a:rPr lang="zh-CN" altLang="en-US"/>
              <a:t>  grid: {</a:t>
            </a:r>
            <a:endParaRPr lang="zh-CN" altLang="en-US"/>
          </a:p>
          <a:p>
            <a:r>
              <a:rPr lang="zh-CN" altLang="en-US"/>
              <a:t>    left: '3%',</a:t>
            </a:r>
            <a:endParaRPr lang="zh-CN" altLang="en-US"/>
          </a:p>
          <a:p>
            <a:r>
              <a:rPr lang="zh-CN" altLang="en-US"/>
              <a:t>    right: '4%',</a:t>
            </a:r>
            <a:endParaRPr lang="zh-CN" altLang="en-US"/>
          </a:p>
          <a:p>
            <a:r>
              <a:rPr lang="zh-CN" altLang="en-US"/>
              <a:t>    bottom: '3%',</a:t>
            </a:r>
            <a:endParaRPr lang="zh-CN" altLang="en-US"/>
          </a:p>
          <a:p>
            <a:r>
              <a:rPr lang="zh-CN" altLang="en-US"/>
              <a:t>    containLabel: true</a:t>
            </a:r>
            <a:endParaRPr lang="zh-CN" altLang="en-US"/>
          </a:p>
          <a:p>
            <a:r>
              <a:rPr lang="zh-CN" altLang="en-US"/>
              <a:t>  },</a:t>
            </a:r>
            <a:endParaRPr lang="zh-CN" altLang="en-US"/>
          </a:p>
          <a:p>
            <a:r>
              <a:rPr lang="zh-CN" altLang="en-US"/>
              <a:t>  xAxis: {</a:t>
            </a:r>
            <a:endParaRPr lang="zh-CN" altLang="en-US"/>
          </a:p>
          <a:p>
            <a:r>
              <a:rPr lang="zh-CN" altLang="en-US"/>
              <a:t>    type: 'value',</a:t>
            </a:r>
            <a:endParaRPr lang="zh-CN" altLang="en-US"/>
          </a:p>
          <a:p>
            <a:r>
              <a:rPr lang="zh-CN" altLang="en-US"/>
              <a:t>    axisLabel: {</a:t>
            </a:r>
            <a:endParaRPr lang="zh-CN" altLang="en-US"/>
          </a:p>
          <a:p>
            <a:r>
              <a:rPr lang="zh-CN" altLang="en-US"/>
              <a:t>      formatter: '{value} °C'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  },</a:t>
            </a:r>
            <a:endParaRPr lang="zh-CN" altLang="en-US"/>
          </a:p>
          <a:p>
            <a:r>
              <a:rPr lang="zh-CN" altLang="en-US"/>
              <a:t>  yAxis: {</a:t>
            </a:r>
            <a:endParaRPr lang="zh-CN" altLang="en-US"/>
          </a:p>
          <a:p>
            <a:r>
              <a:rPr lang="zh-CN" altLang="en-US"/>
              <a:t>    type: 'category',</a:t>
            </a:r>
            <a:endParaRPr lang="zh-CN" altLang="en-US"/>
          </a:p>
          <a:p>
            <a:r>
              <a:rPr lang="zh-CN" altLang="en-US"/>
              <a:t>    axisLine: { onZero: false },</a:t>
            </a:r>
            <a:endParaRPr lang="zh-CN" altLang="en-US"/>
          </a:p>
          <a:p>
            <a:r>
              <a:rPr lang="zh-CN" altLang="en-US"/>
              <a:t>    axisLabel: {</a:t>
            </a:r>
            <a:endParaRPr lang="zh-CN" altLang="en-US"/>
          </a:p>
          <a:p>
            <a:r>
              <a:rPr lang="zh-CN" altLang="en-US"/>
              <a:t>      formatter: '{value} km'</a:t>
            </a:r>
            <a:endParaRPr lang="zh-CN" altLang="en-US"/>
          </a:p>
          <a:p>
            <a:r>
              <a:rPr lang="zh-CN" altLang="en-US"/>
              <a:t>    },</a:t>
            </a:r>
            <a:endParaRPr lang="zh-CN" altLang="en-US"/>
          </a:p>
          <a:p>
            <a:r>
              <a:rPr lang="zh-CN" altLang="en-US"/>
              <a:t>    boundaryGap: true,</a:t>
            </a:r>
            <a:endParaRPr lang="zh-CN" altLang="en-US"/>
          </a:p>
          <a:p>
            <a:r>
              <a:rPr lang="zh-CN" altLang="en-US"/>
              <a:t>    data: ['0', '10', '20', '30', '40', '50', '60', '70', '80']</a:t>
            </a:r>
            <a:endParaRPr lang="zh-CN" altLang="en-US"/>
          </a:p>
          <a:p>
            <a:r>
              <a:rPr lang="zh-CN" altLang="en-US"/>
              <a:t>  },</a:t>
            </a:r>
            <a:endParaRPr lang="zh-CN" altLang="en-US"/>
          </a:p>
          <a:p>
            <a:r>
              <a:rPr lang="zh-CN" altLang="en-US"/>
              <a:t>  graphic: [</a:t>
            </a:r>
            <a:endParaRPr lang="zh-CN" altLang="en-US"/>
          </a:p>
          <a:p>
            <a:r>
              <a:rPr lang="zh-CN" altLang="en-US"/>
              <a:t>    {</a:t>
            </a:r>
            <a:endParaRPr lang="zh-CN" altLang="en-US"/>
          </a:p>
          <a:p>
            <a:r>
              <a:rPr lang="zh-CN" altLang="en-US"/>
              <a:t>      type: 'group',</a:t>
            </a:r>
            <a:endParaRPr lang="zh-CN" altLang="en-US"/>
          </a:p>
          <a:p>
            <a:r>
              <a:rPr lang="zh-CN" altLang="en-US"/>
              <a:t>      rotation: Math.PI / 4,</a:t>
            </a:r>
            <a:endParaRPr lang="zh-CN" altLang="en-US"/>
          </a:p>
          <a:p>
            <a:r>
              <a:rPr lang="zh-CN" altLang="en-US"/>
              <a:t>      bounding: 'raw',</a:t>
            </a:r>
            <a:endParaRPr lang="zh-CN" altLang="en-US"/>
          </a:p>
          <a:p>
            <a:r>
              <a:rPr lang="zh-CN" altLang="en-US"/>
              <a:t>      right: 110,</a:t>
            </a:r>
            <a:endParaRPr lang="zh-CN" altLang="en-US"/>
          </a:p>
          <a:p>
            <a:r>
              <a:rPr lang="zh-CN" altLang="en-US"/>
              <a:t>      bottom: 110,</a:t>
            </a:r>
            <a:endParaRPr lang="zh-CN" altLang="en-US"/>
          </a:p>
          <a:p>
            <a:r>
              <a:rPr lang="zh-CN" altLang="en-US"/>
              <a:t>      z: 100,</a:t>
            </a:r>
            <a:endParaRPr lang="zh-CN" altLang="en-US"/>
          </a:p>
          <a:p>
            <a:r>
              <a:rPr lang="zh-CN" altLang="en-US"/>
              <a:t>      children: [</a:t>
            </a:r>
            <a:endParaRPr lang="zh-CN" altLang="en-US"/>
          </a:p>
          <a:p>
            <a:r>
              <a:rPr lang="zh-CN" altLang="en-US"/>
              <a:t>        {</a:t>
            </a:r>
            <a:endParaRPr lang="zh-CN" altLang="en-US"/>
          </a:p>
          <a:p>
            <a:r>
              <a:rPr lang="zh-CN" altLang="en-US"/>
              <a:t>          type: 'rect',</a:t>
            </a:r>
            <a:endParaRPr lang="zh-CN" altLang="en-US"/>
          </a:p>
          <a:p>
            <a:r>
              <a:rPr lang="zh-CN" altLang="en-US"/>
              <a:t>          left: 'center',</a:t>
            </a:r>
            <a:endParaRPr lang="zh-CN" altLang="en-US"/>
          </a:p>
          <a:p>
            <a:r>
              <a:rPr lang="zh-CN" altLang="en-US"/>
              <a:t>          top: 'center',</a:t>
            </a:r>
            <a:endParaRPr lang="zh-CN" altLang="en-US"/>
          </a:p>
          <a:p>
            <a:r>
              <a:rPr lang="zh-CN" altLang="en-US"/>
              <a:t>          z: 1,</a:t>
            </a:r>
            <a:endParaRPr lang="zh-CN" altLang="en-US"/>
          </a:p>
          <a:p>
            <a:r>
              <a:rPr lang="zh-CN" altLang="en-US"/>
              <a:t>          shape: {</a:t>
            </a:r>
            <a:endParaRPr lang="zh-CN" altLang="en-US"/>
          </a:p>
          <a:p>
            <a:r>
              <a:rPr lang="zh-CN" altLang="en-US"/>
              <a:t>            width: 400,</a:t>
            </a:r>
            <a:endParaRPr lang="zh-CN" altLang="en-US"/>
          </a:p>
          <a:p>
            <a:r>
              <a:rPr lang="zh-CN" altLang="en-US"/>
              <a:t>            height: 50</a:t>
            </a:r>
            <a:endParaRPr lang="zh-CN" altLang="en-US"/>
          </a:p>
          <a:p>
            <a:r>
              <a:rPr lang="zh-CN" altLang="en-US"/>
              <a:t>          },</a:t>
            </a:r>
            <a:endParaRPr lang="zh-CN" altLang="en-US"/>
          </a:p>
          <a:p>
            <a:r>
              <a:rPr lang="zh-CN" altLang="en-US"/>
              <a:t>          style: {</a:t>
            </a:r>
            <a:endParaRPr lang="zh-CN" altLang="en-US"/>
          </a:p>
          <a:p>
            <a:r>
              <a:rPr lang="zh-CN" altLang="en-US"/>
              <a:t>            fill: 'rgba(0,0,0,0.3)'</a:t>
            </a:r>
            <a:endParaRPr lang="zh-CN" altLang="en-US"/>
          </a:p>
          <a:p>
            <a:r>
              <a:rPr lang="zh-CN" altLang="en-US"/>
              <a:t>          }</a:t>
            </a:r>
            <a:endParaRPr lang="zh-CN" altLang="en-US"/>
          </a:p>
          <a:p>
            <a:r>
              <a:rPr lang="zh-CN" altLang="en-US"/>
              <a:t>        },</a:t>
            </a:r>
            <a:endParaRPr lang="zh-CN" altLang="en-US"/>
          </a:p>
          <a:p>
            <a:r>
              <a:rPr lang="zh-CN" altLang="en-US"/>
              <a:t>        {</a:t>
            </a:r>
            <a:endParaRPr lang="zh-CN" altLang="en-US"/>
          </a:p>
          <a:p>
            <a:r>
              <a:rPr lang="zh-CN" altLang="en-US"/>
              <a:t>          type: 'text',</a:t>
            </a:r>
            <a:endParaRPr lang="zh-CN" altLang="en-US"/>
          </a:p>
          <a:p>
            <a:r>
              <a:rPr lang="zh-CN" altLang="en-US"/>
              <a:t>          left: 'center',</a:t>
            </a:r>
            <a:endParaRPr lang="zh-CN" altLang="en-US"/>
          </a:p>
          <a:p>
            <a:r>
              <a:rPr lang="zh-CN" altLang="en-US"/>
              <a:t>          top: 'center',</a:t>
            </a:r>
            <a:endParaRPr lang="zh-CN" altLang="en-US"/>
          </a:p>
          <a:p>
            <a:r>
              <a:rPr lang="zh-CN" altLang="en-US"/>
              <a:t>          z: 100,</a:t>
            </a:r>
            <a:endParaRPr lang="zh-CN" altLang="en-US"/>
          </a:p>
          <a:p>
            <a:r>
              <a:rPr lang="zh-CN" altLang="en-US"/>
              <a:t>          style: {</a:t>
            </a:r>
            <a:endParaRPr lang="zh-CN" altLang="en-US"/>
          </a:p>
          <a:p>
            <a:r>
              <a:rPr lang="zh-CN" altLang="en-US"/>
              <a:t>            fill: 'red',</a:t>
            </a:r>
            <a:endParaRPr lang="zh-CN" altLang="en-US"/>
          </a:p>
          <a:p>
            <a:r>
              <a:rPr lang="zh-CN" altLang="en-US"/>
              <a:t>            text: '我是水印',</a:t>
            </a:r>
            <a:endParaRPr lang="zh-CN" altLang="en-US"/>
          </a:p>
          <a:p>
            <a:r>
              <a:rPr lang="zh-CN" altLang="en-US"/>
              <a:t>            font: 'bold 26px sans-serif'</a:t>
            </a:r>
            <a:endParaRPr lang="zh-CN" altLang="en-US"/>
          </a:p>
          <a:p>
            <a:r>
              <a:rPr lang="zh-CN" altLang="en-US"/>
              <a:t>          }</a:t>
            </a:r>
            <a:endParaRPr lang="zh-CN" altLang="en-US"/>
          </a:p>
          <a:p>
            <a:r>
              <a:rPr lang="zh-CN" altLang="en-US"/>
              <a:t>        }</a:t>
            </a:r>
            <a:endParaRPr lang="zh-CN" altLang="en-US"/>
          </a:p>
          <a:p>
            <a:r>
              <a:rPr lang="zh-CN" altLang="en-US"/>
              <a:t>      ]</a:t>
            </a:r>
            <a:endParaRPr lang="zh-CN" altLang="en-US"/>
          </a:p>
          <a:p>
            <a:r>
              <a:rPr lang="zh-CN" altLang="en-US"/>
              <a:t>    },</a:t>
            </a:r>
            <a:endParaRPr lang="zh-CN" altLang="en-US"/>
          </a:p>
          <a:p>
            <a:r>
              <a:rPr lang="zh-CN" altLang="en-US"/>
              <a:t>    {</a:t>
            </a:r>
            <a:endParaRPr lang="zh-CN" altLang="en-US"/>
          </a:p>
          <a:p>
            <a:r>
              <a:rPr lang="zh-CN" altLang="en-US"/>
              <a:t>      type: 'group',</a:t>
            </a:r>
            <a:endParaRPr lang="zh-CN" altLang="en-US"/>
          </a:p>
          <a:p>
            <a:r>
              <a:rPr lang="zh-CN" altLang="en-US"/>
              <a:t>      left: '10%',</a:t>
            </a:r>
            <a:endParaRPr lang="zh-CN" altLang="en-US"/>
          </a:p>
          <a:p>
            <a:r>
              <a:rPr lang="zh-CN" altLang="en-US"/>
              <a:t>      top: 'center',</a:t>
            </a:r>
            <a:endParaRPr lang="zh-CN" altLang="en-US"/>
          </a:p>
          <a:p>
            <a:r>
              <a:rPr lang="zh-CN" altLang="en-US"/>
              <a:t>      children: [</a:t>
            </a:r>
            <a:endParaRPr lang="zh-CN" altLang="en-US"/>
          </a:p>
          <a:p>
            <a:r>
              <a:rPr lang="zh-CN" altLang="en-US"/>
              <a:t>        {</a:t>
            </a:r>
            <a:endParaRPr lang="zh-CN" altLang="en-US"/>
          </a:p>
          <a:p>
            <a:r>
              <a:rPr lang="zh-CN" altLang="en-US"/>
              <a:t>          type: 'rect',</a:t>
            </a:r>
            <a:endParaRPr lang="zh-CN" altLang="en-US"/>
          </a:p>
          <a:p>
            <a:r>
              <a:rPr lang="zh-CN" altLang="en-US"/>
              <a:t>          z: 100,</a:t>
            </a:r>
            <a:endParaRPr lang="zh-CN" altLang="en-US"/>
          </a:p>
          <a:p>
            <a:r>
              <a:rPr lang="zh-CN" altLang="en-US"/>
              <a:t>          left: 'center',</a:t>
            </a:r>
            <a:endParaRPr lang="zh-CN" altLang="en-US"/>
          </a:p>
          <a:p>
            <a:r>
              <a:rPr lang="zh-CN" altLang="en-US"/>
              <a:t>          top: 'middle',</a:t>
            </a:r>
            <a:endParaRPr lang="zh-CN" altLang="en-US"/>
          </a:p>
          <a:p>
            <a:r>
              <a:rPr lang="zh-CN" altLang="en-US"/>
              <a:t>          shape: {</a:t>
            </a:r>
            <a:endParaRPr lang="zh-CN" altLang="en-US"/>
          </a:p>
          <a:p>
            <a:r>
              <a:rPr lang="zh-CN" altLang="en-US"/>
              <a:t>            width: 240,</a:t>
            </a:r>
            <a:endParaRPr lang="zh-CN" altLang="en-US"/>
          </a:p>
          <a:p>
            <a:r>
              <a:rPr lang="zh-CN" altLang="en-US"/>
              <a:t>            height: 90</a:t>
            </a:r>
            <a:endParaRPr lang="zh-CN" altLang="en-US"/>
          </a:p>
          <a:p>
            <a:r>
              <a:rPr lang="zh-CN" altLang="en-US"/>
              <a:t>          },</a:t>
            </a:r>
            <a:endParaRPr lang="zh-CN" altLang="en-US"/>
          </a:p>
          <a:p>
            <a:r>
              <a:rPr lang="zh-CN" altLang="en-US"/>
              <a:t>          style: {</a:t>
            </a:r>
            <a:endParaRPr lang="zh-CN" altLang="en-US"/>
          </a:p>
          <a:p>
            <a:r>
              <a:rPr lang="zh-CN" altLang="en-US"/>
              <a:t>            fill: '#fff',</a:t>
            </a:r>
            <a:endParaRPr lang="zh-CN" altLang="en-US"/>
          </a:p>
          <a:p>
            <a:r>
              <a:rPr lang="zh-CN" altLang="en-US"/>
              <a:t>            stroke: '#555',</a:t>
            </a:r>
            <a:endParaRPr lang="zh-CN" altLang="en-US"/>
          </a:p>
          <a:p>
            <a:r>
              <a:rPr lang="zh-CN" altLang="en-US"/>
              <a:t>            lineWidth: 1,</a:t>
            </a:r>
            <a:endParaRPr lang="zh-CN" altLang="en-US"/>
          </a:p>
          <a:p>
            <a:r>
              <a:rPr lang="zh-CN" altLang="en-US"/>
              <a:t>            shadowBlur: 8,</a:t>
            </a:r>
            <a:endParaRPr lang="zh-CN" altLang="en-US"/>
          </a:p>
          <a:p>
            <a:r>
              <a:rPr lang="zh-CN" altLang="en-US"/>
              <a:t>            shadowOffsetX: 3,</a:t>
            </a:r>
            <a:endParaRPr lang="zh-CN" altLang="en-US"/>
          </a:p>
          <a:p>
            <a:r>
              <a:rPr lang="zh-CN" altLang="en-US"/>
              <a:t>            shadowOffsetY: 3,</a:t>
            </a:r>
            <a:endParaRPr lang="zh-CN" altLang="en-US"/>
          </a:p>
          <a:p>
            <a:r>
              <a:rPr lang="zh-CN" altLang="en-US"/>
              <a:t>            shadowColor: 'rgba(0,0,0,0.2)'</a:t>
            </a:r>
            <a:endParaRPr lang="zh-CN" altLang="en-US"/>
          </a:p>
          <a:p>
            <a:r>
              <a:rPr lang="zh-CN" altLang="en-US"/>
              <a:t>          }</a:t>
            </a:r>
            <a:endParaRPr lang="zh-CN" altLang="en-US"/>
          </a:p>
          <a:p>
            <a:r>
              <a:rPr lang="zh-CN" altLang="en-US"/>
              <a:t>        },</a:t>
            </a:r>
            <a:endParaRPr lang="zh-CN" altLang="en-US"/>
          </a:p>
          <a:p>
            <a:r>
              <a:rPr lang="zh-CN" altLang="en-US"/>
              <a:t>        {</a:t>
            </a:r>
            <a:endParaRPr lang="zh-CN" altLang="en-US"/>
          </a:p>
          <a:p>
            <a:r>
              <a:rPr lang="zh-CN" altLang="en-US"/>
              <a:t>          type: 'text',</a:t>
            </a:r>
            <a:endParaRPr lang="zh-CN" altLang="en-US"/>
          </a:p>
          <a:p>
            <a:r>
              <a:rPr lang="zh-CN" altLang="en-US"/>
              <a:t>          z: 100,</a:t>
            </a:r>
            <a:endParaRPr lang="zh-CN" altLang="en-US"/>
          </a:p>
          <a:p>
            <a:r>
              <a:rPr lang="zh-CN" altLang="en-US"/>
              <a:t>          left: 'center',</a:t>
            </a:r>
            <a:endParaRPr lang="zh-CN" altLang="en-US"/>
          </a:p>
          <a:p>
            <a:r>
              <a:rPr lang="zh-CN" altLang="en-US"/>
              <a:t>          top: 'middle',</a:t>
            </a:r>
            <a:endParaRPr lang="zh-CN" altLang="en-US"/>
          </a:p>
          <a:p>
            <a:r>
              <a:rPr lang="zh-CN" altLang="en-US"/>
              <a:t>          style: {</a:t>
            </a:r>
            <a:endParaRPr lang="zh-CN" altLang="en-US"/>
          </a:p>
          <a:p>
            <a:r>
              <a:rPr lang="zh-CN" altLang="en-US"/>
              <a:t>            fill: '#333',</a:t>
            </a:r>
            <a:endParaRPr lang="zh-CN" altLang="en-US"/>
          </a:p>
          <a:p>
            <a:r>
              <a:rPr lang="zh-CN" altLang="en-US"/>
              <a:t>            width: 220,</a:t>
            </a:r>
            <a:endParaRPr lang="zh-CN" altLang="en-US"/>
          </a:p>
          <a:p>
            <a:r>
              <a:rPr lang="zh-CN" altLang="en-US"/>
              <a:t>            overflow: 'break',</a:t>
            </a:r>
            <a:endParaRPr lang="zh-CN" altLang="en-US"/>
          </a:p>
          <a:p>
            <a:r>
              <a:rPr lang="zh-CN" altLang="en-US"/>
              <a:t>            text: 'x轴表示温度（单位：°C），y轴表示海拔（单位：km），右下角有图像水印，此文本块可以放置在任何位置',</a:t>
            </a:r>
            <a:endParaRPr lang="zh-CN" altLang="en-US"/>
          </a:p>
          <a:p>
            <a:r>
              <a:rPr lang="zh-CN" altLang="en-US"/>
              <a:t>            font: '14px Microsoft YaHei'</a:t>
            </a:r>
            <a:endParaRPr lang="zh-CN" altLang="en-US"/>
          </a:p>
          <a:p>
            <a:r>
              <a:rPr lang="zh-CN" altLang="en-US"/>
              <a:t>          }</a:t>
            </a:r>
            <a:endParaRPr lang="zh-CN" altLang="en-US"/>
          </a:p>
          <a:p>
            <a:r>
              <a:rPr lang="zh-CN" altLang="en-US"/>
              <a:t>        }</a:t>
            </a:r>
            <a:endParaRPr lang="zh-CN" altLang="en-US"/>
          </a:p>
          <a:p>
            <a:r>
              <a:rPr lang="zh-CN" altLang="en-US"/>
              <a:t>      ]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  ],</a:t>
            </a:r>
            <a:endParaRPr lang="zh-CN" altLang="en-US"/>
          </a:p>
          <a:p>
            <a:r>
              <a:rPr lang="zh-CN" altLang="en-US"/>
              <a:t>  series: [</a:t>
            </a:r>
            <a:endParaRPr lang="zh-CN" altLang="en-US"/>
          </a:p>
          <a:p>
            <a:r>
              <a:rPr lang="zh-CN" altLang="en-US"/>
              <a:t>    {</a:t>
            </a:r>
            <a:endParaRPr lang="zh-CN" altLang="en-US"/>
          </a:p>
          <a:p>
            <a:r>
              <a:rPr lang="zh-CN" altLang="en-US"/>
              <a:t>      </a:t>
            </a:r>
            <a:endParaRPr lang="zh-CN" altLang="en-US"/>
          </a:p>
          <a:p>
            <a:r>
              <a:rPr lang="zh-CN" altLang="en-US"/>
              <a:t>      name: '高度(km)与气温(°C)变化关系',</a:t>
            </a:r>
            <a:endParaRPr lang="zh-CN" altLang="en-US"/>
          </a:p>
          <a:p>
            <a:r>
              <a:rPr lang="zh-CN" altLang="en-US"/>
              <a:t>      type: 'line',</a:t>
            </a:r>
            <a:endParaRPr lang="zh-CN" altLang="en-US"/>
          </a:p>
          <a:p>
            <a:r>
              <a:rPr lang="zh-CN" altLang="en-US"/>
              <a:t>      smooth: true,</a:t>
            </a:r>
            <a:endParaRPr lang="zh-CN" altLang="en-US"/>
          </a:p>
          <a:p>
            <a:r>
              <a:rPr lang="zh-CN" altLang="en-US"/>
              <a:t>      data: [15, -50, -56.5, -46.5, -22.1, -2.5, -27.7, -55.7, -76.5]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  ]</a:t>
            </a:r>
            <a:endParaRPr lang="zh-CN" altLang="en-US"/>
          </a:p>
          <a:p>
            <a:r>
              <a:rPr lang="zh-CN" altLang="en-US"/>
              <a:t>};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ECharts 由数据驱动，数据的改变驱动图表展现的改变，因此动态数据的实现也变得异常简单。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所有数据的更新都通过 setOption实现，你只需要定时获取数据，setOption 填入数据，而不用考虑数据到底产生了哪些变化，ECharts 会找到两组数据之间的差异然后通过合适的动画去表现数据的变化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定时器</a:t>
            </a:r>
            <a:endParaRPr lang="zh-CN" altLang="en-US"/>
          </a:p>
          <a:p>
            <a:r>
              <a:rPr lang="zh-CN" altLang="en-US"/>
              <a:t>var option = {</a:t>
            </a:r>
            <a:endParaRPr lang="zh-CN" altLang="en-US"/>
          </a:p>
          <a:p>
            <a:r>
              <a:rPr lang="zh-CN" altLang="en-US"/>
              <a:t>        grid:{</a:t>
            </a:r>
            <a:endParaRPr lang="zh-CN" altLang="en-US"/>
          </a:p>
          <a:p>
            <a:r>
              <a:rPr lang="zh-CN" altLang="en-US"/>
              <a:t>            bottom: "5%"</a:t>
            </a:r>
            <a:endParaRPr lang="zh-CN" altLang="en-US"/>
          </a:p>
          <a:p>
            <a:r>
              <a:rPr lang="zh-CN" altLang="en-US"/>
              <a:t>        },</a:t>
            </a:r>
            <a:endParaRPr lang="zh-CN" altLang="en-US"/>
          </a:p>
          <a:p>
            <a:r>
              <a:rPr lang="zh-CN" altLang="en-US"/>
              <a:t>        title:{</a:t>
            </a:r>
            <a:endParaRPr lang="zh-CN" altLang="en-US"/>
          </a:p>
          <a:p>
            <a:r>
              <a:rPr lang="zh-CN" altLang="en-US"/>
              <a:t>            text:"2021年衣服销量"</a:t>
            </a:r>
            <a:endParaRPr lang="zh-CN" altLang="en-US"/>
          </a:p>
          <a:p>
            <a:r>
              <a:rPr lang="zh-CN" altLang="en-US"/>
              <a:t>        },</a:t>
            </a:r>
            <a:endParaRPr lang="zh-CN" altLang="en-US"/>
          </a:p>
          <a:p>
            <a:r>
              <a:rPr lang="zh-CN" altLang="en-US"/>
              <a:t>        xAxis:{</a:t>
            </a:r>
            <a:endParaRPr lang="zh-CN" altLang="en-US"/>
          </a:p>
          <a:p>
            <a:r>
              <a:rPr lang="zh-CN" altLang="en-US"/>
              <a:t>            type:"category"</a:t>
            </a:r>
            <a:endParaRPr lang="zh-CN" altLang="en-US"/>
          </a:p>
          <a:p>
            <a:r>
              <a:rPr lang="zh-CN" altLang="en-US"/>
              <a:t>            ,data:["皮衣","毛衣","卫衣","T恤衫","棉衣"]</a:t>
            </a:r>
            <a:endParaRPr lang="zh-CN" altLang="en-US"/>
          </a:p>
          <a:p>
            <a:r>
              <a:rPr lang="zh-CN" altLang="en-US"/>
              <a:t>        },</a:t>
            </a:r>
            <a:endParaRPr lang="zh-CN" altLang="en-US"/>
          </a:p>
          <a:p>
            <a:r>
              <a:rPr lang="zh-CN" altLang="en-US"/>
              <a:t>        yAxis:{},</a:t>
            </a:r>
            <a:endParaRPr lang="zh-CN" altLang="en-US"/>
          </a:p>
          <a:p>
            <a:r>
              <a:rPr lang="zh-CN" altLang="en-US"/>
              <a:t>        series:[{</a:t>
            </a:r>
            <a:endParaRPr lang="zh-CN" altLang="en-US"/>
          </a:p>
          <a:p>
            <a:r>
              <a:rPr lang="zh-CN" altLang="en-US"/>
              <a:t>            type:"bar",</a:t>
            </a:r>
            <a:endParaRPr lang="zh-CN" altLang="en-US"/>
          </a:p>
          <a:p>
            <a:r>
              <a:rPr lang="zh-CN" altLang="en-US"/>
              <a:t>            </a:t>
            </a:r>
            <a:endParaRPr lang="zh-CN" altLang="en-US"/>
          </a:p>
          <a:p>
            <a:r>
              <a:rPr lang="zh-CN" altLang="en-US"/>
              <a:t>            data: []</a:t>
            </a:r>
            <a:endParaRPr lang="zh-CN" altLang="en-US"/>
          </a:p>
          <a:p>
            <a:r>
              <a:rPr lang="zh-CN" altLang="en-US"/>
              <a:t>        }]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    function getData(url) {</a:t>
            </a:r>
            <a:endParaRPr lang="zh-CN" altLang="en-US"/>
          </a:p>
          <a:p>
            <a:r>
              <a:rPr lang="zh-CN" altLang="en-US"/>
              <a:t>        var flag = false</a:t>
            </a:r>
            <a:endParaRPr lang="zh-CN" altLang="en-US"/>
          </a:p>
          <a:p>
            <a:r>
              <a:rPr lang="zh-CN" altLang="en-US"/>
              <a:t>        $.ajaxSettings.async = false</a:t>
            </a:r>
            <a:endParaRPr lang="zh-CN" altLang="en-US"/>
          </a:p>
          <a:p>
            <a:r>
              <a:rPr lang="zh-CN" altLang="en-US"/>
              <a:t>        $.getJSON(url,function(r){</a:t>
            </a:r>
            <a:endParaRPr lang="zh-CN" altLang="en-US"/>
          </a:p>
          <a:p>
            <a:r>
              <a:rPr lang="zh-CN" altLang="en-US"/>
              <a:t>            option.title.text = r.text</a:t>
            </a:r>
            <a:endParaRPr lang="zh-CN" altLang="en-US"/>
          </a:p>
          <a:p>
            <a:r>
              <a:rPr lang="zh-CN" altLang="en-US"/>
              <a:t>            option.series[0].data = r.data</a:t>
            </a:r>
            <a:endParaRPr lang="zh-CN" altLang="en-US"/>
          </a:p>
          <a:p>
            <a:r>
              <a:rPr lang="zh-CN" altLang="en-US"/>
              <a:t>            myChart.setOption(option)</a:t>
            </a:r>
            <a:endParaRPr lang="zh-CN" altLang="en-US"/>
          </a:p>
          <a:p>
            <a:r>
              <a:rPr lang="zh-CN" altLang="en-US"/>
              <a:t>            flag = true</a:t>
            </a:r>
            <a:endParaRPr lang="zh-CN" altLang="en-US"/>
          </a:p>
          <a:p>
            <a:r>
              <a:rPr lang="zh-CN" altLang="en-US"/>
              <a:t>        })</a:t>
            </a:r>
            <a:endParaRPr lang="zh-CN" altLang="en-US"/>
          </a:p>
          <a:p>
            <a:r>
              <a:rPr lang="zh-CN" altLang="en-US"/>
              <a:t>        return flag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    var u = "../vt1.json"</a:t>
            </a:r>
            <a:endParaRPr lang="zh-CN" altLang="en-US"/>
          </a:p>
          <a:p>
            <a:r>
              <a:rPr lang="zh-CN" altLang="en-US"/>
              <a:t>    var i = 1</a:t>
            </a:r>
            <a:endParaRPr lang="zh-CN" altLang="en-US"/>
          </a:p>
          <a:p>
            <a:r>
              <a:rPr lang="zh-CN" altLang="en-US"/>
              <a:t>    setInv()</a:t>
            </a:r>
            <a:endParaRPr lang="zh-CN" altLang="en-US"/>
          </a:p>
          <a:p>
            <a:r>
              <a:rPr lang="zh-CN" altLang="en-US"/>
              <a:t>    getData(u)</a:t>
            </a:r>
            <a:endParaRPr lang="zh-CN" altLang="en-US"/>
          </a:p>
          <a:p>
            <a:r>
              <a:rPr lang="zh-CN" altLang="en-US"/>
              <a:t>    function setInv() {</a:t>
            </a:r>
            <a:endParaRPr lang="zh-CN" altLang="en-US"/>
          </a:p>
          <a:p>
            <a:r>
              <a:rPr lang="zh-CN" altLang="en-US"/>
              <a:t>        setTimeout(()=&gt;{</a:t>
            </a:r>
            <a:endParaRPr lang="zh-CN" altLang="en-US"/>
          </a:p>
          <a:p>
            <a:r>
              <a:rPr lang="zh-CN" altLang="en-US"/>
              <a:t>            i++</a:t>
            </a:r>
            <a:endParaRPr lang="zh-CN" altLang="en-US"/>
          </a:p>
          <a:p>
            <a:r>
              <a:rPr lang="zh-CN" altLang="en-US"/>
              <a:t>            u= u.replace(/\d/,i)</a:t>
            </a:r>
            <a:endParaRPr lang="zh-CN" altLang="en-US"/>
          </a:p>
          <a:p>
            <a:r>
              <a:rPr lang="zh-CN" altLang="en-US"/>
              <a:t>            if(getData(u) &amp;&amp; i&lt;4) {</a:t>
            </a:r>
            <a:endParaRPr lang="zh-CN" altLang="en-US"/>
          </a:p>
          <a:p>
            <a:r>
              <a:rPr lang="zh-CN" altLang="en-US"/>
              <a:t>                setInv()</a:t>
            </a:r>
            <a:endParaRPr lang="zh-CN" altLang="en-US"/>
          </a:p>
          <a:p>
            <a:r>
              <a:rPr lang="zh-CN" altLang="en-US"/>
              <a:t>            }</a:t>
            </a:r>
            <a:endParaRPr lang="zh-CN" altLang="en-US"/>
          </a:p>
          <a:p>
            <a:r>
              <a:rPr lang="zh-CN" altLang="en-US"/>
              <a:t>        },1000)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    // getData(u)</a:t>
            </a:r>
            <a:endParaRPr lang="zh-CN" altLang="en-US"/>
          </a:p>
          <a:p>
            <a:r>
              <a:rPr lang="zh-CN" altLang="en-US"/>
              <a:t>    // setInterval(()=&gt;{</a:t>
            </a:r>
            <a:endParaRPr lang="zh-CN" altLang="en-US"/>
          </a:p>
          <a:p>
            <a:r>
              <a:rPr lang="zh-CN" altLang="en-US"/>
              <a:t>    //     if(i&lt;3){</a:t>
            </a:r>
            <a:endParaRPr lang="zh-CN" altLang="en-US"/>
          </a:p>
          <a:p>
            <a:r>
              <a:rPr lang="zh-CN" altLang="en-US"/>
              <a:t>    //         i++</a:t>
            </a:r>
            <a:endParaRPr lang="zh-CN" altLang="en-US"/>
          </a:p>
          <a:p>
            <a:r>
              <a:rPr lang="zh-CN" altLang="en-US"/>
              <a:t>    //         u= u.replace(/\d/,i)</a:t>
            </a:r>
            <a:endParaRPr lang="zh-CN" altLang="en-US"/>
          </a:p>
          <a:p>
            <a:r>
              <a:rPr lang="zh-CN" altLang="en-US"/>
              <a:t>    //        getData(u)</a:t>
            </a:r>
            <a:endParaRPr lang="zh-CN" altLang="en-US"/>
          </a:p>
          <a:p>
            <a:r>
              <a:rPr lang="zh-CN" altLang="en-US"/>
              <a:t>    //     }</a:t>
            </a:r>
            <a:endParaRPr lang="zh-CN" altLang="en-US"/>
          </a:p>
          <a:p>
            <a:r>
              <a:rPr lang="zh-CN" altLang="en-US"/>
              <a:t>    // },1000)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ECharts 由数据驱动，数据的改变驱动图表展现的改变，因此动态数据的实现也变得异常简单。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所有数据的更新都通过 setOption实现，你只需要定时获取数据，setOption 填入数据，而不用考虑数据到底产生了哪些变化，ECharts 会找到两组数据之间的差异然后通过合适的动画去表现数据的变化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定时器</a:t>
            </a:r>
            <a:endParaRPr lang="zh-CN" altLang="en-US"/>
          </a:p>
          <a:p>
            <a:r>
              <a:rPr lang="zh-CN" altLang="en-US"/>
              <a:t>var option = {</a:t>
            </a:r>
            <a:endParaRPr lang="zh-CN" altLang="en-US"/>
          </a:p>
          <a:p>
            <a:r>
              <a:rPr lang="zh-CN" altLang="en-US"/>
              <a:t>        grid:{</a:t>
            </a:r>
            <a:endParaRPr lang="zh-CN" altLang="en-US"/>
          </a:p>
          <a:p>
            <a:r>
              <a:rPr lang="zh-CN" altLang="en-US"/>
              <a:t>            bottom: "5%"</a:t>
            </a:r>
            <a:endParaRPr lang="zh-CN" altLang="en-US"/>
          </a:p>
          <a:p>
            <a:r>
              <a:rPr lang="zh-CN" altLang="en-US"/>
              <a:t>        },</a:t>
            </a:r>
            <a:endParaRPr lang="zh-CN" altLang="en-US"/>
          </a:p>
          <a:p>
            <a:r>
              <a:rPr lang="zh-CN" altLang="en-US"/>
              <a:t>        title:{</a:t>
            </a:r>
            <a:endParaRPr lang="zh-CN" altLang="en-US"/>
          </a:p>
          <a:p>
            <a:r>
              <a:rPr lang="zh-CN" altLang="en-US"/>
              <a:t>            text:"2021年衣服销量"</a:t>
            </a:r>
            <a:endParaRPr lang="zh-CN" altLang="en-US"/>
          </a:p>
          <a:p>
            <a:r>
              <a:rPr lang="zh-CN" altLang="en-US"/>
              <a:t>        },</a:t>
            </a:r>
            <a:endParaRPr lang="zh-CN" altLang="en-US"/>
          </a:p>
          <a:p>
            <a:r>
              <a:rPr lang="zh-CN" altLang="en-US"/>
              <a:t>        xAxis:{</a:t>
            </a:r>
            <a:endParaRPr lang="zh-CN" altLang="en-US"/>
          </a:p>
          <a:p>
            <a:r>
              <a:rPr lang="zh-CN" altLang="en-US"/>
              <a:t>            type:"category"</a:t>
            </a:r>
            <a:endParaRPr lang="zh-CN" altLang="en-US"/>
          </a:p>
          <a:p>
            <a:r>
              <a:rPr lang="zh-CN" altLang="en-US"/>
              <a:t>            ,data:["皮衣","毛衣","卫衣","T恤衫","棉衣"]</a:t>
            </a:r>
            <a:endParaRPr lang="zh-CN" altLang="en-US"/>
          </a:p>
          <a:p>
            <a:r>
              <a:rPr lang="zh-CN" altLang="en-US"/>
              <a:t>        },</a:t>
            </a:r>
            <a:endParaRPr lang="zh-CN" altLang="en-US"/>
          </a:p>
          <a:p>
            <a:r>
              <a:rPr lang="zh-CN" altLang="en-US"/>
              <a:t>        yAxis:{},</a:t>
            </a:r>
            <a:endParaRPr lang="zh-CN" altLang="en-US"/>
          </a:p>
          <a:p>
            <a:r>
              <a:rPr lang="zh-CN" altLang="en-US"/>
              <a:t>        series:[{</a:t>
            </a:r>
            <a:endParaRPr lang="zh-CN" altLang="en-US"/>
          </a:p>
          <a:p>
            <a:r>
              <a:rPr lang="zh-CN" altLang="en-US"/>
              <a:t>            type:"bar",</a:t>
            </a:r>
            <a:endParaRPr lang="zh-CN" altLang="en-US"/>
          </a:p>
          <a:p>
            <a:r>
              <a:rPr lang="zh-CN" altLang="en-US"/>
              <a:t>            </a:t>
            </a:r>
            <a:endParaRPr lang="zh-CN" altLang="en-US"/>
          </a:p>
          <a:p>
            <a:r>
              <a:rPr lang="zh-CN" altLang="en-US"/>
              <a:t>            data: []</a:t>
            </a:r>
            <a:endParaRPr lang="zh-CN" altLang="en-US"/>
          </a:p>
          <a:p>
            <a:r>
              <a:rPr lang="zh-CN" altLang="en-US"/>
              <a:t>        }]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    function getData(url) {</a:t>
            </a:r>
            <a:endParaRPr lang="zh-CN" altLang="en-US"/>
          </a:p>
          <a:p>
            <a:r>
              <a:rPr lang="zh-CN" altLang="en-US"/>
              <a:t>        var flag = false</a:t>
            </a:r>
            <a:endParaRPr lang="zh-CN" altLang="en-US"/>
          </a:p>
          <a:p>
            <a:r>
              <a:rPr lang="zh-CN" altLang="en-US"/>
              <a:t>        $.ajaxSettings.async = false</a:t>
            </a:r>
            <a:endParaRPr lang="zh-CN" altLang="en-US"/>
          </a:p>
          <a:p>
            <a:r>
              <a:rPr lang="zh-CN" altLang="en-US"/>
              <a:t>        $.getJSON(url,function(r){</a:t>
            </a:r>
            <a:endParaRPr lang="zh-CN" altLang="en-US"/>
          </a:p>
          <a:p>
            <a:r>
              <a:rPr lang="zh-CN" altLang="en-US"/>
              <a:t>            option.title.text = r.text</a:t>
            </a:r>
            <a:endParaRPr lang="zh-CN" altLang="en-US"/>
          </a:p>
          <a:p>
            <a:r>
              <a:rPr lang="zh-CN" altLang="en-US"/>
              <a:t>            option.series[0].data = r.data</a:t>
            </a:r>
            <a:endParaRPr lang="zh-CN" altLang="en-US"/>
          </a:p>
          <a:p>
            <a:r>
              <a:rPr lang="zh-CN" altLang="en-US"/>
              <a:t>            myChart.setOption(option)</a:t>
            </a:r>
            <a:endParaRPr lang="zh-CN" altLang="en-US"/>
          </a:p>
          <a:p>
            <a:r>
              <a:rPr lang="zh-CN" altLang="en-US"/>
              <a:t>            flag = true</a:t>
            </a:r>
            <a:endParaRPr lang="zh-CN" altLang="en-US"/>
          </a:p>
          <a:p>
            <a:r>
              <a:rPr lang="zh-CN" altLang="en-US"/>
              <a:t>        })</a:t>
            </a:r>
            <a:endParaRPr lang="zh-CN" altLang="en-US"/>
          </a:p>
          <a:p>
            <a:r>
              <a:rPr lang="zh-CN" altLang="en-US"/>
              <a:t>        return flag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    var u = "../vt1.json"</a:t>
            </a:r>
            <a:endParaRPr lang="zh-CN" altLang="en-US"/>
          </a:p>
          <a:p>
            <a:r>
              <a:rPr lang="zh-CN" altLang="en-US"/>
              <a:t>    var i = 1</a:t>
            </a:r>
            <a:endParaRPr lang="zh-CN" altLang="en-US"/>
          </a:p>
          <a:p>
            <a:r>
              <a:rPr lang="zh-CN" altLang="en-US"/>
              <a:t>    setInv()</a:t>
            </a:r>
            <a:endParaRPr lang="zh-CN" altLang="en-US"/>
          </a:p>
          <a:p>
            <a:r>
              <a:rPr lang="zh-CN" altLang="en-US"/>
              <a:t>    getData(u)</a:t>
            </a:r>
            <a:endParaRPr lang="zh-CN" altLang="en-US"/>
          </a:p>
          <a:p>
            <a:r>
              <a:rPr lang="zh-CN" altLang="en-US"/>
              <a:t>    function setInv() {</a:t>
            </a:r>
            <a:endParaRPr lang="zh-CN" altLang="en-US"/>
          </a:p>
          <a:p>
            <a:r>
              <a:rPr lang="zh-CN" altLang="en-US"/>
              <a:t>        setTimeout(()=&gt;{</a:t>
            </a:r>
            <a:endParaRPr lang="zh-CN" altLang="en-US"/>
          </a:p>
          <a:p>
            <a:r>
              <a:rPr lang="zh-CN" altLang="en-US"/>
              <a:t>            i++</a:t>
            </a:r>
            <a:endParaRPr lang="zh-CN" altLang="en-US"/>
          </a:p>
          <a:p>
            <a:r>
              <a:rPr lang="zh-CN" altLang="en-US"/>
              <a:t>            u= u.replace(/\d/,i)</a:t>
            </a:r>
            <a:endParaRPr lang="zh-CN" altLang="en-US"/>
          </a:p>
          <a:p>
            <a:r>
              <a:rPr lang="zh-CN" altLang="en-US"/>
              <a:t>            if(getData(u) &amp;&amp; i&lt;4) {</a:t>
            </a:r>
            <a:endParaRPr lang="zh-CN" altLang="en-US"/>
          </a:p>
          <a:p>
            <a:r>
              <a:rPr lang="zh-CN" altLang="en-US"/>
              <a:t>                setInv()</a:t>
            </a:r>
            <a:endParaRPr lang="zh-CN" altLang="en-US"/>
          </a:p>
          <a:p>
            <a:r>
              <a:rPr lang="zh-CN" altLang="en-US"/>
              <a:t>            }</a:t>
            </a:r>
            <a:endParaRPr lang="zh-CN" altLang="en-US"/>
          </a:p>
          <a:p>
            <a:r>
              <a:rPr lang="zh-CN" altLang="en-US"/>
              <a:t>        },1000)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    // getData(u)</a:t>
            </a:r>
            <a:endParaRPr lang="zh-CN" altLang="en-US"/>
          </a:p>
          <a:p>
            <a:r>
              <a:rPr lang="zh-CN" altLang="en-US"/>
              <a:t>    // setInterval(()=&gt;{</a:t>
            </a:r>
            <a:endParaRPr lang="zh-CN" altLang="en-US"/>
          </a:p>
          <a:p>
            <a:r>
              <a:rPr lang="zh-CN" altLang="en-US"/>
              <a:t>    //     if(i&lt;3){</a:t>
            </a:r>
            <a:endParaRPr lang="zh-CN" altLang="en-US"/>
          </a:p>
          <a:p>
            <a:r>
              <a:rPr lang="zh-CN" altLang="en-US"/>
              <a:t>    //         i++</a:t>
            </a:r>
            <a:endParaRPr lang="zh-CN" altLang="en-US"/>
          </a:p>
          <a:p>
            <a:r>
              <a:rPr lang="zh-CN" altLang="en-US"/>
              <a:t>    //         u= u.replace(/\d/,i)</a:t>
            </a:r>
            <a:endParaRPr lang="zh-CN" altLang="en-US"/>
          </a:p>
          <a:p>
            <a:r>
              <a:rPr lang="zh-CN" altLang="en-US"/>
              <a:t>    //        getData(u)</a:t>
            </a:r>
            <a:endParaRPr lang="zh-CN" altLang="en-US"/>
          </a:p>
          <a:p>
            <a:r>
              <a:rPr lang="zh-CN" altLang="en-US"/>
              <a:t>    //     }</a:t>
            </a:r>
            <a:endParaRPr lang="zh-CN" altLang="en-US"/>
          </a:p>
          <a:p>
            <a:r>
              <a:rPr lang="zh-CN" altLang="en-US"/>
              <a:t>    // },1000)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0C882-A448-4391-8676-F5947BC890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DB73F-1E62-4448-A8B4-8FF89C1E19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0C882-A448-4391-8676-F5947BC890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DB73F-1E62-4448-A8B4-8FF89C1E19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0C882-A448-4391-8676-F5947BC890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DB73F-1E62-4448-A8B4-8FF89C1E19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0880C882-A448-4391-8676-F5947BC890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019DB73F-1E62-4448-A8B4-8FF89C1E191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charset="-122"/>
          <a:ea typeface="+mj-ea"/>
          <a:cs typeface="微软雅黑" panose="020B050302020402020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5.xml"/><Relationship Id="rId1" Type="http://schemas.openxmlformats.org/officeDocument/2006/relationships/tags" Target="../tags/tag3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7" Type="http://schemas.openxmlformats.org/officeDocument/2006/relationships/notesSlide" Target="../notesSlides/notesSlide2.xml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.png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6.xml"/><Relationship Id="rId1" Type="http://schemas.openxmlformats.org/officeDocument/2006/relationships/tags" Target="../tags/tag25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.png"/><Relationship Id="rId2" Type="http://schemas.openxmlformats.org/officeDocument/2006/relationships/tags" Target="../tags/tag28.xml"/><Relationship Id="rId1" Type="http://schemas.openxmlformats.org/officeDocument/2006/relationships/tags" Target="../tags/tag2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4.GIF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5.GIF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194939" y="2793996"/>
            <a:ext cx="8005258" cy="1966239"/>
            <a:chOff x="16969292" y="1259894"/>
            <a:chExt cx="8005258" cy="1966239"/>
          </a:xfrm>
        </p:grpSpPr>
        <p:sp>
          <p:nvSpPr>
            <p:cNvPr id="10" name="文本框 9"/>
            <p:cNvSpPr txBox="1"/>
            <p:nvPr/>
          </p:nvSpPr>
          <p:spPr>
            <a:xfrm>
              <a:off x="16969292" y="1259894"/>
              <a:ext cx="7439025" cy="1322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latin typeface="Arial" panose="020B0604020202020204" pitchFamily="34" charset="0"/>
                  <a:ea typeface="汉仪粗黑 简" panose="00020600040101010101" charset="-122"/>
                  <a:sym typeface="+mn-ea"/>
                </a:rPr>
                <a:t>echarts</a:t>
              </a:r>
              <a:endParaRPr lang="en-US" altLang="zh-CN" sz="8000" dirty="0">
                <a:latin typeface="Arial" panose="020B0604020202020204" pitchFamily="34" charset="0"/>
                <a:ea typeface="汉仪粗黑 简" panose="00020600040101010101" charset="-122"/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187988" y="2395136"/>
              <a:ext cx="678656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0" y="-2"/>
            <a:ext cx="4823439" cy="3501288"/>
            <a:chOff x="0" y="-2"/>
            <a:chExt cx="4823439" cy="3501288"/>
          </a:xfrm>
        </p:grpSpPr>
        <p:sp>
          <p:nvSpPr>
            <p:cNvPr id="4" name="等腰三角形 3"/>
            <p:cNvSpPr/>
            <p:nvPr/>
          </p:nvSpPr>
          <p:spPr>
            <a:xfrm rot="5400000">
              <a:off x="-95087" y="95085"/>
              <a:ext cx="1378763" cy="1188589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6200000">
              <a:off x="-95085" y="802592"/>
              <a:ext cx="1378763" cy="1188589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rot="5400000">
              <a:off x="-95087" y="1510099"/>
              <a:ext cx="1378763" cy="1188589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6200000">
              <a:off x="1117298" y="95087"/>
              <a:ext cx="1378763" cy="1188589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5400000">
              <a:off x="1110008" y="802592"/>
              <a:ext cx="1378763" cy="1188589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16200000">
              <a:off x="1111740" y="1510101"/>
              <a:ext cx="1378763" cy="1188589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5400000">
              <a:off x="2334668" y="95085"/>
              <a:ext cx="1378763" cy="1188589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1" name="等腰三角形 30"/>
            <p:cNvSpPr/>
            <p:nvPr/>
          </p:nvSpPr>
          <p:spPr>
            <a:xfrm rot="5400000">
              <a:off x="1110245" y="2217610"/>
              <a:ext cx="1378763" cy="1188589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2" name="等腰三角形 31"/>
            <p:cNvSpPr/>
            <p:nvPr/>
          </p:nvSpPr>
          <p:spPr>
            <a:xfrm rot="16200000">
              <a:off x="2334668" y="802591"/>
              <a:ext cx="1378763" cy="1188589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3" name="等腰三角形 32"/>
            <p:cNvSpPr/>
            <p:nvPr/>
          </p:nvSpPr>
          <p:spPr>
            <a:xfrm rot="5400000">
              <a:off x="3539763" y="802591"/>
              <a:ext cx="1378763" cy="1188589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35" name="矩形 34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87450" y="517271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主讲老师：老周</a:t>
            </a:r>
            <a:r>
              <a:rPr lang="en-US" altLang="zh-CN">
                <a:latin typeface="Arial" panose="020B0604020202020204" pitchFamily="34" charset="0"/>
                <a:ea typeface="汉仪旗黑-55简" panose="00020600040101010101" charset="-122"/>
              </a:rPr>
              <a:t>-micle</a:t>
            </a:r>
            <a:endParaRPr lang="en-US" altLang="zh-CN">
              <a:latin typeface="Arial" panose="020B0604020202020204" pitchFamily="34" charset="0"/>
              <a:ea typeface="汉仪旗黑-55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226185" y="287655"/>
            <a:ext cx="4210685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73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粗黑 简" panose="00020600040101010101" charset="-122"/>
              </a:rPr>
              <a:t>5. echarts</a:t>
            </a:r>
            <a:r>
              <a:rPr lang="zh-CN" altLang="en-US" sz="373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粗黑 简" panose="00020600040101010101" charset="-122"/>
              </a:rPr>
              <a:t>总结</a:t>
            </a:r>
            <a:endParaRPr lang="zh-CN" altLang="en-US" sz="3735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汉仪粗黑 简" panose="00020600040101010101" charset="-122"/>
            </a:endParaRPr>
          </a:p>
        </p:txBody>
      </p:sp>
      <p:sp>
        <p:nvSpPr>
          <p:cNvPr id="5" name="等腰三角形 4"/>
          <p:cNvSpPr/>
          <p:nvPr>
            <p:custDataLst>
              <p:tags r:id="rId2"/>
            </p:custDataLst>
          </p:nvPr>
        </p:nvSpPr>
        <p:spPr>
          <a:xfrm rot="5400000">
            <a:off x="827227" y="460838"/>
            <a:ext cx="428592" cy="36947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30655" y="1102995"/>
            <a:ext cx="9280525" cy="36175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60000"/>
              </a:lnSpc>
            </a:pPr>
            <a:r>
              <a:rPr lang="zh-CN" altLang="en-US" sz="2000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</a:rPr>
              <a:t>一、</a:t>
            </a:r>
            <a:r>
              <a:rPr lang="en-US" altLang="zh-CN" sz="2000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</a:rPr>
              <a:t>E</a:t>
            </a:r>
            <a:r>
              <a:rPr lang="zh-CN" altLang="en-US" sz="2000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</a:rPr>
              <a:t>charts简介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pPr>
              <a:lnSpc>
                <a:spcPct val="160000"/>
              </a:lnSpc>
            </a:pPr>
            <a:r>
              <a:rPr lang="en-US" altLang="zh-CN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E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charts，全称Enterprise Charts，商业级数据图表，一个纯Javascript的图表库，能够流畅的运行在PC以及移动设备上，兼容当前绝大部分浏览器。为我们许多提供直观，生动，可交互，可高度个性化定制的数据可视化图表。能够支持折线图、柱状图、散点图、K线图、饼图、雷达图、和弦图、力导向布局图、地图、仪表盘、漏斗图、事件河流图等12类图表，同时提供标题，详情气泡、图例、值域、数据区域、时间轴、工具箱等7个可交 互组件，支持多图表、组件的联动和混搭展现。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endParaRPr lang="zh-CN" altLang="en-US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226185" y="287655"/>
            <a:ext cx="4210685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73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粗黑 简" panose="00020600040101010101" charset="-122"/>
              </a:rPr>
              <a:t>5. echarts</a:t>
            </a:r>
            <a:r>
              <a:rPr lang="zh-CN" altLang="en-US" sz="373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粗黑 简" panose="00020600040101010101" charset="-122"/>
              </a:rPr>
              <a:t>总结</a:t>
            </a:r>
            <a:endParaRPr lang="zh-CN" altLang="en-US" sz="3735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汉仪粗黑 简" panose="00020600040101010101" charset="-122"/>
            </a:endParaRPr>
          </a:p>
        </p:txBody>
      </p:sp>
      <p:sp>
        <p:nvSpPr>
          <p:cNvPr id="5" name="等腰三角形 4"/>
          <p:cNvSpPr/>
          <p:nvPr>
            <p:custDataLst>
              <p:tags r:id="rId2"/>
            </p:custDataLst>
          </p:nvPr>
        </p:nvSpPr>
        <p:spPr>
          <a:xfrm rot="5400000">
            <a:off x="827227" y="460838"/>
            <a:ext cx="428592" cy="36947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26185" y="953770"/>
            <a:ext cx="10368915" cy="59035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zh-CN" altLang="en-US" sz="2000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</a:rPr>
              <a:t>二、</a:t>
            </a:r>
            <a:r>
              <a:rPr lang="en-US" altLang="zh-CN" sz="2000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</a:rPr>
              <a:t>E</a:t>
            </a:r>
            <a:r>
              <a:rPr lang="zh-CN" altLang="en-US" sz="2000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</a:rPr>
              <a:t>charts特点</a:t>
            </a:r>
            <a:endParaRPr lang="zh-CN" altLang="en-US" sz="2000" b="1">
              <a:latin typeface="Arial" panose="020B0604020202020204" pitchFamily="34" charset="0"/>
              <a:ea typeface="汉仪旗黑-55简" panose="00020600040101010101" charset="-122"/>
              <a:cs typeface="微软雅黑" panose="020B0503020204020204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1、丰富的可视化类型: 提供了常规的折线图、柱状图、散点图、饼图、K线图，用于统计的盒形图，用于地理数据可视化的地图、热力图、线图，用于关系数据可视化的关系图、treemap、旭日图，多维数据可视化的平行坐标，还有用于 BI 的漏斗图，仪表盘，并且支持图与图之间的混搭。</a:t>
            </a:r>
            <a:endParaRPr lang="zh-CN" altLang="en-US" sz="1400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2、多种数据格式无需转换直接使用: 内置的 dataset 属性支持直接传入包括二维表，key-value 等多种格式的数据源，此外还支持输入 TypedArray 格式的数据。</a:t>
            </a:r>
            <a:endParaRPr lang="zh-CN" altLang="en-US" sz="1400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3、千万数据的前端展现: 通过增量渲染技术，配合各种细致的优化，ECharts 能够展现千万级的数据量。</a:t>
            </a:r>
            <a:endParaRPr lang="zh-CN" altLang="en-US" sz="1400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4、移动端优化: 针对移动端交互做了细致的优化，例如移动端小屏上适于用手指在坐标系中进行缩放、平移。 PC 端也可以用鼠标在图中进行缩放（用鼠标滚轮）、平移等。</a:t>
            </a:r>
            <a:endParaRPr lang="zh-CN" altLang="en-US" sz="1400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5、多渲染方案，跨平台使用: 支持以 Canvas、SVG、VML 的形式渲染图表。</a:t>
            </a:r>
            <a:endParaRPr lang="zh-CN" altLang="en-US" sz="1400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6、深度的交互式数据探索: 提供了 图例、视觉映射、数据区域缩放、tooltip、数据刷选等开箱即用的交互组件，可以对数据进行多维度数据筛取、视图缩放、展示细节等交互操作。</a:t>
            </a:r>
            <a:endParaRPr lang="zh-CN" altLang="en-US" sz="1400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7、多维数据的支持以及丰富的视觉编码手段: 对于传统的散点图等，传入的数据也可以是多个维度的。</a:t>
            </a:r>
            <a:endParaRPr lang="zh-CN" altLang="en-US" sz="1400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8、动态数据: 数据的改变驱动图表展现的改变。</a:t>
            </a:r>
            <a:endParaRPr lang="zh-CN" altLang="en-US" sz="1400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9、绚丽的特效: 针对线数据，点数据等地理数据的可视化提供了吸引眼球的特效。</a:t>
            </a:r>
            <a:endParaRPr lang="zh-CN" altLang="en-US" sz="1400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10、通过 GL 实现更多更强大绚丽的三维可视化: 在 VR，大屏场景里实现三维的可视化效果。</a:t>
            </a:r>
            <a:endParaRPr lang="zh-CN" altLang="en-US" sz="1400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11、无障碍访问: 支持自动根据图表配置项智能生成描述，使得盲人可以在朗读设备的帮助下了解图表内容，让图表可以被更多人群访问！</a:t>
            </a:r>
            <a:endParaRPr lang="zh-CN" altLang="en-US" sz="1400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0" y="-2"/>
            <a:ext cx="4818451" cy="3501288"/>
            <a:chOff x="0" y="-2"/>
            <a:chExt cx="4818451" cy="3501288"/>
          </a:xfrm>
        </p:grpSpPr>
        <p:sp>
          <p:nvSpPr>
            <p:cNvPr id="4" name="等腰三角形 3"/>
            <p:cNvSpPr/>
            <p:nvPr/>
          </p:nvSpPr>
          <p:spPr>
            <a:xfrm rot="5400000">
              <a:off x="-95087" y="95085"/>
              <a:ext cx="1378763" cy="1188589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6200000">
              <a:off x="-95085" y="802592"/>
              <a:ext cx="1378763" cy="1188589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rot="5400000">
              <a:off x="-95087" y="1510099"/>
              <a:ext cx="1378763" cy="1188589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6200000">
              <a:off x="1117298" y="95087"/>
              <a:ext cx="1378763" cy="1188589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5400000">
              <a:off x="1110008" y="802592"/>
              <a:ext cx="1378763" cy="1188589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16200000">
              <a:off x="1111740" y="1510101"/>
              <a:ext cx="1378763" cy="1188589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5400000">
              <a:off x="2329680" y="95085"/>
              <a:ext cx="1378763" cy="1188589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1" name="等腰三角形 30"/>
            <p:cNvSpPr/>
            <p:nvPr/>
          </p:nvSpPr>
          <p:spPr>
            <a:xfrm rot="5400000">
              <a:off x="1110245" y="2217610"/>
              <a:ext cx="1378763" cy="1188589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2" name="等腰三角形 31"/>
            <p:cNvSpPr/>
            <p:nvPr/>
          </p:nvSpPr>
          <p:spPr>
            <a:xfrm rot="16200000">
              <a:off x="2329680" y="802591"/>
              <a:ext cx="1378763" cy="1188589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3" name="等腰三角形 32"/>
            <p:cNvSpPr/>
            <p:nvPr/>
          </p:nvSpPr>
          <p:spPr>
            <a:xfrm rot="5400000">
              <a:off x="3534775" y="802591"/>
              <a:ext cx="1378763" cy="1188589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35" name="矩形 34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443020" y="3441758"/>
            <a:ext cx="52437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chemeClr val="accent1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</a:rPr>
              <a:t>T</a:t>
            </a:r>
            <a:r>
              <a:rPr lang="en-US" altLang="zh-CN" sz="6000" dirty="0" smtClean="0">
                <a:solidFill>
                  <a:schemeClr val="accent2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</a:rPr>
              <a:t>H</a:t>
            </a:r>
            <a:r>
              <a:rPr lang="en-US" altLang="zh-CN" sz="6000" dirty="0" smtClean="0">
                <a:solidFill>
                  <a:schemeClr val="accent3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</a:rPr>
              <a:t>A</a:t>
            </a:r>
            <a:r>
              <a:rPr lang="en-US" altLang="zh-CN" sz="6000" dirty="0" smtClean="0">
                <a:solidFill>
                  <a:schemeClr val="accent4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</a:rPr>
              <a:t>N</a:t>
            </a:r>
            <a:r>
              <a:rPr lang="en-US" altLang="zh-CN" sz="6000" dirty="0" smtClean="0">
                <a:solidFill>
                  <a:schemeClr val="accent5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</a:rPr>
              <a:t>K</a:t>
            </a:r>
            <a:r>
              <a:rPr lang="en-US" altLang="zh-CN" sz="6000" dirty="0" smtClean="0">
                <a:solidFill>
                  <a:schemeClr val="accent6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</a:rPr>
              <a:t>S</a:t>
            </a:r>
            <a:endParaRPr lang="en-US" altLang="zh-CN" sz="6000" dirty="0" smtClean="0">
              <a:solidFill>
                <a:schemeClr val="accent6"/>
              </a:solidFill>
              <a:latin typeface="Arial" panose="020B0604020202020204" pitchFamily="34" charset="0"/>
              <a:ea typeface="汉仪粗黑 简" panose="00020600040101010101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文本框 68"/>
          <p:cNvSpPr txBox="1"/>
          <p:nvPr/>
        </p:nvSpPr>
        <p:spPr>
          <a:xfrm>
            <a:off x="289560" y="3039745"/>
            <a:ext cx="49777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</a:rPr>
              <a:t>echarts</a:t>
            </a:r>
            <a:r>
              <a:rPr lang="zh-CN" altLang="en-US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</a:rPr>
              <a:t>综合应用</a:t>
            </a:r>
            <a:endParaRPr lang="zh-CN" altLang="en-US" sz="4000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汉仪粗黑 简" panose="00020600040101010101" charset="-122"/>
              <a:cs typeface="微软雅黑" panose="020B0503020204020204" charset="-122"/>
            </a:endParaRPr>
          </a:p>
        </p:txBody>
      </p:sp>
      <p:sp>
        <p:nvSpPr>
          <p:cNvPr id="54" name="等腰三角形 53"/>
          <p:cNvSpPr/>
          <p:nvPr>
            <p:custDataLst>
              <p:tags r:id="rId1"/>
            </p:custDataLst>
          </p:nvPr>
        </p:nvSpPr>
        <p:spPr>
          <a:xfrm rot="5400000">
            <a:off x="6546850" y="1384300"/>
            <a:ext cx="216535" cy="21526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>
            <p:custDataLst>
              <p:tags r:id="rId2"/>
            </p:custDataLst>
          </p:nvPr>
        </p:nvSpPr>
        <p:spPr>
          <a:xfrm>
            <a:off x="5712460" y="1167130"/>
            <a:ext cx="8261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endParaRPr lang="zh-CN" altLang="en-US" sz="4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>
            <p:custDataLst>
              <p:tags r:id="rId3"/>
            </p:custDataLst>
          </p:nvPr>
        </p:nvSpPr>
        <p:spPr>
          <a:xfrm flipH="1">
            <a:off x="6810375" y="1308100"/>
            <a:ext cx="4126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rPr>
              <a:t>graphic原生图形元素组件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汉仪旗黑-55简" panose="00020600040101010101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83" name="等腰三角形 82"/>
          <p:cNvSpPr/>
          <p:nvPr>
            <p:custDataLst>
              <p:tags r:id="rId4"/>
            </p:custDataLst>
          </p:nvPr>
        </p:nvSpPr>
        <p:spPr>
          <a:xfrm rot="5400000">
            <a:off x="6529705" y="2287270"/>
            <a:ext cx="248920" cy="215265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4" name="文本框 83"/>
          <p:cNvSpPr txBox="1"/>
          <p:nvPr>
            <p:custDataLst>
              <p:tags r:id="rId5"/>
            </p:custDataLst>
          </p:nvPr>
        </p:nvSpPr>
        <p:spPr>
          <a:xfrm>
            <a:off x="5712460" y="2040890"/>
            <a:ext cx="826135" cy="707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02</a:t>
            </a:r>
            <a:endParaRPr lang="zh-CN" altLang="en-US" sz="4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>
            <p:custDataLst>
              <p:tags r:id="rId6"/>
            </p:custDataLst>
          </p:nvPr>
        </p:nvSpPr>
        <p:spPr>
          <a:xfrm flipH="1">
            <a:off x="6810375" y="2202815"/>
            <a:ext cx="4126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rPr>
              <a:t>echarts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rPr>
              <a:t>适配</a:t>
            </a:r>
            <a:endParaRPr lang="zh-CN" altLang="en-US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汉仪旗黑-55简" panose="00020600040101010101" charset="-122"/>
              <a:cs typeface="微软雅黑" panose="020B050302020402020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711825" y="2914650"/>
            <a:ext cx="5224145" cy="706755"/>
            <a:chOff x="8995" y="4590"/>
            <a:chExt cx="8227" cy="1113"/>
          </a:xfrm>
        </p:grpSpPr>
        <p:sp>
          <p:nvSpPr>
            <p:cNvPr id="10" name="等腰三角形 9"/>
            <p:cNvSpPr/>
            <p:nvPr>
              <p:custDataLst>
                <p:tags r:id="rId7"/>
              </p:custDataLst>
            </p:nvPr>
          </p:nvSpPr>
          <p:spPr>
            <a:xfrm rot="5400000">
              <a:off x="10283" y="4978"/>
              <a:ext cx="393" cy="339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8"/>
              </p:custDataLst>
            </p:nvPr>
          </p:nvSpPr>
          <p:spPr>
            <a:xfrm>
              <a:off x="8995" y="4590"/>
              <a:ext cx="1301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03</a:t>
              </a:r>
              <a:endPara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9"/>
              </p:custDataLst>
            </p:nvPr>
          </p:nvSpPr>
          <p:spPr>
            <a:xfrm flipH="1">
              <a:off x="10724" y="4845"/>
              <a:ext cx="64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汉仪旗黑-55简" panose="00020600040101010101" charset="-122"/>
                  <a:cs typeface="微软雅黑" panose="020B0503020204020204" charset="-122"/>
                  <a:sym typeface="+mn-ea"/>
                </a:rPr>
                <a:t>动态异步数据</a:t>
              </a:r>
              <a:endPara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 rot="0">
            <a:off x="5712143" y="3788727"/>
            <a:ext cx="5224145" cy="706755"/>
            <a:chOff x="5022217" y="1188801"/>
            <a:chExt cx="5224189" cy="706755"/>
          </a:xfrm>
        </p:grpSpPr>
        <p:sp>
          <p:nvSpPr>
            <p:cNvPr id="14" name="等腰三角形 13"/>
            <p:cNvSpPr/>
            <p:nvPr>
              <p:custDataLst>
                <p:tags r:id="rId10"/>
              </p:custDataLst>
            </p:nvPr>
          </p:nvSpPr>
          <p:spPr>
            <a:xfrm rot="5400000">
              <a:off x="5839897" y="1435254"/>
              <a:ext cx="249378" cy="21498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3" name="文本框 22"/>
            <p:cNvSpPr txBox="1"/>
            <p:nvPr>
              <p:custDataLst>
                <p:tags r:id="rId11"/>
              </p:custDataLst>
            </p:nvPr>
          </p:nvSpPr>
          <p:spPr>
            <a:xfrm>
              <a:off x="5022217" y="1188801"/>
              <a:ext cx="826021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04</a:t>
              </a:r>
              <a:endPara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4" name="文本框 23"/>
            <p:cNvSpPr txBox="1"/>
            <p:nvPr>
              <p:custDataLst>
                <p:tags r:id="rId12"/>
              </p:custDataLst>
            </p:nvPr>
          </p:nvSpPr>
          <p:spPr>
            <a:xfrm flipH="1">
              <a:off x="6120383" y="1350410"/>
              <a:ext cx="4126023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汉仪旗黑-55简" panose="00020600040101010101" charset="-122"/>
                  <a:cs typeface="微软雅黑" panose="020B0503020204020204" charset="-122"/>
                  <a:sym typeface="+mn-ea"/>
                </a:rPr>
                <a:t>综合应用复合图</a:t>
              </a:r>
              <a:endPara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711825" y="4662170"/>
            <a:ext cx="5224145" cy="706755"/>
            <a:chOff x="8995" y="7342"/>
            <a:chExt cx="8227" cy="1113"/>
          </a:xfrm>
        </p:grpSpPr>
        <p:sp>
          <p:nvSpPr>
            <p:cNvPr id="2" name="等腰三角形 1"/>
            <p:cNvSpPr/>
            <p:nvPr>
              <p:custDataLst>
                <p:tags r:id="rId13"/>
              </p:custDataLst>
            </p:nvPr>
          </p:nvSpPr>
          <p:spPr>
            <a:xfrm rot="5400000">
              <a:off x="10283" y="7730"/>
              <a:ext cx="393" cy="339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3" name="文本框 2"/>
            <p:cNvSpPr txBox="1"/>
            <p:nvPr>
              <p:custDataLst>
                <p:tags r:id="rId14"/>
              </p:custDataLst>
            </p:nvPr>
          </p:nvSpPr>
          <p:spPr>
            <a:xfrm>
              <a:off x="8995" y="7342"/>
              <a:ext cx="1301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05</a:t>
              </a:r>
              <a:endParaRPr lang="en-US" altLang="zh-CN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4" name="文本框 3"/>
            <p:cNvSpPr txBox="1"/>
            <p:nvPr>
              <p:custDataLst>
                <p:tags r:id="rId15"/>
              </p:custDataLst>
            </p:nvPr>
          </p:nvSpPr>
          <p:spPr>
            <a:xfrm flipH="1">
              <a:off x="10724" y="7597"/>
              <a:ext cx="64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汉仪旗黑-55简" panose="00020600040101010101" charset="-122"/>
                  <a:cs typeface="微软雅黑" panose="020B0503020204020204" charset="-122"/>
                  <a:sym typeface="+mn-ea"/>
                </a:rPr>
                <a:t>echarts</a:t>
              </a:r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汉仪旗黑-55简" panose="00020600040101010101" charset="-122"/>
                  <a:cs typeface="微软雅黑" panose="020B0503020204020204" charset="-122"/>
                  <a:sym typeface="+mn-ea"/>
                </a:rPr>
                <a:t>总结</a:t>
              </a:r>
              <a:endPara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226185" y="287655"/>
            <a:ext cx="5055870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73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粗黑 简" panose="00020600040101010101" charset="-122"/>
              </a:rPr>
              <a:t>1. </a:t>
            </a:r>
            <a:r>
              <a:rPr lang="en-US" sz="3735" b="1" dirty="0" smtClean="0">
                <a:solidFill>
                  <a:schemeClr val="tx1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  <a:sym typeface="+mn-ea"/>
              </a:rPr>
              <a:t>graphic</a:t>
            </a:r>
            <a:endParaRPr lang="en-US" sz="3735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汉仪粗黑 简" panose="00020600040101010101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等腰三角形 4"/>
          <p:cNvSpPr/>
          <p:nvPr>
            <p:custDataLst>
              <p:tags r:id="rId2"/>
            </p:custDataLst>
          </p:nvPr>
        </p:nvSpPr>
        <p:spPr>
          <a:xfrm rot="5400000">
            <a:off x="827227" y="460838"/>
            <a:ext cx="428592" cy="36947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26185" y="953770"/>
            <a:ext cx="730504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graphic 是原生图形元素组件。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支持类型：image, text, circle, sector, ring, polygon, polyline, rect, line, bezierCurve, arc, group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26185" y="2837815"/>
            <a:ext cx="40640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图形元素设置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图形元素的事件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图形元素的层级关系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图形元素的基本形状设置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图形元素的定位和动画</a:t>
            </a:r>
            <a:endParaRPr lang="en-US" altLang="zh-CN">
              <a:latin typeface="Arial" panose="020B0604020202020204" pitchFamily="34" charset="0"/>
              <a:ea typeface="汉仪旗黑-55简" panose="00020600040101010101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图形元素相对定位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26185" y="246951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Arial" panose="020B0604020202020204" pitchFamily="34" charset="0"/>
                <a:ea typeface="汉仪旗黑-55简" panose="00020600040101010101" charset="-122"/>
                <a:sym typeface="+mn-ea"/>
              </a:rPr>
              <a:t>元素与行为</a:t>
            </a:r>
            <a:endParaRPr lang="zh-CN" altLang="en-US" b="1">
              <a:latin typeface="Arial" panose="020B0604020202020204" pitchFamily="34" charset="0"/>
              <a:ea typeface="汉仪旗黑-55简" panose="0002060004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226185" y="287655"/>
            <a:ext cx="5055870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73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粗黑 简" panose="00020600040101010101" charset="-122"/>
              </a:rPr>
              <a:t>1. </a:t>
            </a:r>
            <a:r>
              <a:rPr lang="en-US" sz="3735" b="1" dirty="0" smtClean="0">
                <a:solidFill>
                  <a:schemeClr val="tx1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  <a:sym typeface="+mn-ea"/>
              </a:rPr>
              <a:t>graphic</a:t>
            </a:r>
            <a:endParaRPr lang="en-US" sz="3735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汉仪粗黑 简" panose="00020600040101010101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等腰三角形 4"/>
          <p:cNvSpPr/>
          <p:nvPr>
            <p:custDataLst>
              <p:tags r:id="rId2"/>
            </p:custDataLst>
          </p:nvPr>
        </p:nvSpPr>
        <p:spPr>
          <a:xfrm rot="5400000">
            <a:off x="827227" y="460838"/>
            <a:ext cx="428592" cy="36947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1226185" y="995680"/>
            <a:ext cx="6096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rPr>
              <a:t>案例</a:t>
            </a:r>
            <a:r>
              <a:rPr lang="en-US" altLang="zh-CN" sz="2400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rPr>
              <a:t>1</a:t>
            </a:r>
            <a:endParaRPr lang="en-US" altLang="zh-CN" sz="2400" b="1">
              <a:latin typeface="Arial" panose="020B0604020202020204" pitchFamily="34" charset="0"/>
              <a:ea typeface="汉仪旗黑-55简" panose="00020600040101010101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26185" y="14560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需求：实现一个页面加载的动图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</p:txBody>
      </p:sp>
      <p:pic>
        <p:nvPicPr>
          <p:cNvPr id="6" name="图片 5" descr="graphic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185" y="1824355"/>
            <a:ext cx="3048000" cy="2286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226185" y="287655"/>
            <a:ext cx="5055870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73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粗黑 简" panose="00020600040101010101" charset="-122"/>
              </a:rPr>
              <a:t>1. </a:t>
            </a:r>
            <a:r>
              <a:rPr lang="en-US" sz="3735" b="1" dirty="0" smtClean="0">
                <a:solidFill>
                  <a:schemeClr val="tx1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  <a:sym typeface="+mn-ea"/>
              </a:rPr>
              <a:t>graphic</a:t>
            </a:r>
            <a:endParaRPr lang="en-US" sz="3735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汉仪粗黑 简" panose="00020600040101010101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等腰三角形 4"/>
          <p:cNvSpPr/>
          <p:nvPr>
            <p:custDataLst>
              <p:tags r:id="rId2"/>
            </p:custDataLst>
          </p:nvPr>
        </p:nvSpPr>
        <p:spPr>
          <a:xfrm rot="5400000">
            <a:off x="827227" y="460838"/>
            <a:ext cx="428592" cy="36947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1226185" y="995680"/>
            <a:ext cx="6096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rPr>
              <a:t>案例</a:t>
            </a:r>
            <a:r>
              <a:rPr lang="en-US" altLang="zh-CN" sz="2400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rPr>
              <a:t>2</a:t>
            </a:r>
            <a:endParaRPr lang="en-US" altLang="zh-CN" sz="2400" b="1">
              <a:latin typeface="Arial" panose="020B0604020202020204" pitchFamily="34" charset="0"/>
              <a:ea typeface="汉仪旗黑-55简" panose="00020600040101010101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26185" y="14560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需求：使用</a:t>
            </a:r>
            <a:r>
              <a:rPr lang="en-US" altLang="zh-CN">
                <a:latin typeface="Arial" panose="020B0604020202020204" pitchFamily="34" charset="0"/>
                <a:ea typeface="汉仪旗黑-55简" panose="00020600040101010101" charset="-122"/>
              </a:rPr>
              <a:t>graphic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完成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226185" y="1771650"/>
            <a:ext cx="6172200" cy="3514725"/>
          </a:xfrm>
          <a:prstGeom prst="rect">
            <a:avLst/>
          </a:prstGeom>
        </p:spPr>
      </p:pic>
      <p:sp>
        <p:nvSpPr>
          <p:cNvPr id="10" name="圆角矩形标注 9"/>
          <p:cNvSpPr/>
          <p:nvPr/>
        </p:nvSpPr>
        <p:spPr>
          <a:xfrm>
            <a:off x="5781675" y="600075"/>
            <a:ext cx="4067175" cy="971550"/>
          </a:xfrm>
          <a:prstGeom prst="wedgeRoundRectCallout">
            <a:avLst>
              <a:gd name="adj1" fmla="val -39008"/>
              <a:gd name="adj2" fmla="val 8235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b="1">
                <a:latin typeface="Arial" panose="020B0604020202020204" pitchFamily="34" charset="0"/>
                <a:ea typeface="汉仪旗黑-55简" panose="00020600040101010101" charset="-122"/>
              </a:rPr>
              <a:t>思考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：拖动表格中的圆点，图形完成</a:t>
            </a:r>
            <a:r>
              <a:rPr lang="en-US" altLang="zh-CN">
                <a:latin typeface="Arial" panose="020B0604020202020204" pitchFamily="34" charset="0"/>
                <a:ea typeface="汉仪旗黑-55简" panose="00020600040101010101" charset="-122"/>
              </a:rPr>
              <a:t>      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变动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226185" y="287655"/>
            <a:ext cx="5055870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73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粗黑 简" panose="00020600040101010101" charset="-122"/>
              </a:rPr>
              <a:t>2. </a:t>
            </a:r>
            <a:r>
              <a:rPr lang="en-US" altLang="zh-CN" sz="3735" b="1" dirty="0" smtClean="0">
                <a:solidFill>
                  <a:schemeClr val="tx1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  <a:sym typeface="+mn-ea"/>
              </a:rPr>
              <a:t>echarts</a:t>
            </a:r>
            <a:r>
              <a:rPr lang="zh-CN" altLang="en-US" sz="3735" b="1" dirty="0">
                <a:solidFill>
                  <a:schemeClr val="tx1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  <a:sym typeface="+mn-ea"/>
              </a:rPr>
              <a:t>适配</a:t>
            </a:r>
            <a:endParaRPr lang="zh-CN" altLang="en-US" sz="3735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汉仪粗黑 简" panose="00020600040101010101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等腰三角形 4"/>
          <p:cNvSpPr/>
          <p:nvPr>
            <p:custDataLst>
              <p:tags r:id="rId2"/>
            </p:custDataLst>
          </p:nvPr>
        </p:nvSpPr>
        <p:spPr>
          <a:xfrm rot="5400000">
            <a:off x="827227" y="460838"/>
            <a:ext cx="428592" cy="36947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6185" y="1414145"/>
            <a:ext cx="9719945" cy="44761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85750" indent="-285750">
              <a:lnSpc>
                <a:spcPct val="19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让图标适应容器大小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pPr>
              <a:lnSpc>
                <a:spcPct val="190000"/>
              </a:lnSpc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	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监听窗口改变，调用echarts.init对象.resize();即可让图表适应容器大小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pPr marL="285750" indent="-285750">
              <a:lnSpc>
                <a:spcPct val="19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</a:rPr>
              <a:t>媒体查询media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pPr>
              <a:lnSpc>
                <a:spcPct val="190000"/>
              </a:lnSpc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	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1.当图标可以拖动变换的工程中，自定义图标样式布局等方式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90000"/>
              </a:lnSpc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	2.容器DOM节点需要能任意随着拖拽变化大小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  <a:sym typeface="+mn-ea"/>
              </a:rPr>
              <a:t>，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某个配置项在某一个query option中出现，那么在其它query option中也必须出现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  <a:sym typeface="+mn-ea"/>
              </a:rPr>
              <a:t>，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否则不能够回归到原来的状态。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90000"/>
              </a:lnSpc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	3.chart.setOption时，media不会被合并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  <a:sym typeface="+mn-ea"/>
              </a:rPr>
              <a:t>，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而是覆盖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90000"/>
              </a:lnSpc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cs typeface="微软雅黑 Light" panose="020B0502040204020203" charset="-122"/>
              </a:rPr>
              <a:t>	4.理论上可以写任何option的配置项，但是一般我们只写跟布局定位相关的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  <a:p>
            <a:pPr>
              <a:lnSpc>
                <a:spcPct val="140000"/>
              </a:lnSpc>
            </a:pPr>
            <a:endParaRPr lang="zh-CN" altLang="en-US">
              <a:latin typeface="Arial" panose="020B0604020202020204" pitchFamily="34" charset="0"/>
              <a:ea typeface="汉仪旗黑-55简" panose="00020600040101010101" charset="-122"/>
              <a:cs typeface="微软雅黑 Light" panose="020B0502040204020203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26185" y="953770"/>
            <a:ext cx="6096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latin typeface="Arial" panose="020B0604020202020204" pitchFamily="34" charset="0"/>
                <a:ea typeface="汉仪旗黑-55简" panose="00020600040101010101" charset="-122"/>
              </a:rPr>
              <a:t>自适应</a:t>
            </a:r>
            <a:endParaRPr lang="zh-CN" altLang="en-US" sz="2400" b="1">
              <a:latin typeface="Arial" panose="020B0604020202020204" pitchFamily="34" charset="0"/>
              <a:ea typeface="汉仪旗黑-55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226185" y="287655"/>
            <a:ext cx="4421505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73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粗黑 简" panose="00020600040101010101" charset="-122"/>
              </a:rPr>
              <a:t>3. </a:t>
            </a:r>
            <a:r>
              <a:rPr lang="zh-CN" altLang="en-US" sz="3735" b="1" dirty="0"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  <a:sym typeface="+mn-ea"/>
              </a:rPr>
              <a:t>动态异步数据</a:t>
            </a:r>
            <a:endParaRPr lang="en-US" altLang="zh-CN" sz="3735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汉仪粗黑 简" panose="00020600040101010101" charset="-122"/>
            </a:endParaRPr>
          </a:p>
        </p:txBody>
      </p:sp>
      <p:sp>
        <p:nvSpPr>
          <p:cNvPr id="5" name="等腰三角形 4"/>
          <p:cNvSpPr/>
          <p:nvPr>
            <p:custDataLst>
              <p:tags r:id="rId2"/>
            </p:custDataLst>
          </p:nvPr>
        </p:nvSpPr>
        <p:spPr>
          <a:xfrm rot="5400000">
            <a:off x="827227" y="460838"/>
            <a:ext cx="428592" cy="36947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26185" y="894715"/>
            <a:ext cx="3728720" cy="5016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时间轴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6185" y="1431925"/>
            <a:ext cx="3728720" cy="3867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  <a:sym typeface="+mn-ea"/>
              </a:rPr>
              <a:t>定时器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  <a:p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</p:txBody>
      </p:sp>
      <p:pic>
        <p:nvPicPr>
          <p:cNvPr id="8" name="图片 7" descr="bandicam-2023-03-21-14-17-06-08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185" y="2174240"/>
            <a:ext cx="6096000" cy="45720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226185" y="180467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</a:rPr>
              <a:t>案例</a:t>
            </a:r>
            <a:r>
              <a:rPr lang="en-US" altLang="zh-CN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</a:rPr>
              <a:t>1   </a:t>
            </a:r>
            <a:r>
              <a:rPr lang="zh-CN" altLang="en-US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</a:rPr>
              <a:t>时间轴</a:t>
            </a:r>
            <a:endParaRPr lang="zh-CN" altLang="en-US" b="1">
              <a:latin typeface="Arial" panose="020B0604020202020204" pitchFamily="34" charset="0"/>
              <a:ea typeface="汉仪旗黑-55简" panose="00020600040101010101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226185" y="287655"/>
            <a:ext cx="4421505" cy="1241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73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粗黑 简" panose="00020600040101010101" charset="-122"/>
              </a:rPr>
              <a:t>3. </a:t>
            </a:r>
            <a:r>
              <a:rPr lang="zh-CN" altLang="en-US" sz="3735" b="1" dirty="0"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  <a:sym typeface="+mn-ea"/>
              </a:rPr>
              <a:t>数据的动态更新</a:t>
            </a:r>
            <a:endParaRPr lang="zh-CN" altLang="en-US" sz="3735" b="1" dirty="0">
              <a:latin typeface="Arial" panose="020B0604020202020204" pitchFamily="34" charset="0"/>
              <a:ea typeface="汉仪粗黑 简" panose="00020600040101010101" charset="-122"/>
              <a:cs typeface="微软雅黑" panose="020B0503020204020204" charset="-122"/>
              <a:sym typeface="+mn-ea"/>
            </a:endParaRPr>
          </a:p>
          <a:p>
            <a:endParaRPr lang="en-US" altLang="zh-CN" sz="3735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汉仪粗黑 简" panose="00020600040101010101" charset="-122"/>
            </a:endParaRPr>
          </a:p>
        </p:txBody>
      </p:sp>
      <p:sp>
        <p:nvSpPr>
          <p:cNvPr id="5" name="等腰三角形 4"/>
          <p:cNvSpPr/>
          <p:nvPr>
            <p:custDataLst>
              <p:tags r:id="rId2"/>
            </p:custDataLst>
          </p:nvPr>
        </p:nvSpPr>
        <p:spPr>
          <a:xfrm rot="5400000">
            <a:off x="827227" y="460838"/>
            <a:ext cx="428592" cy="36947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26185" y="926465"/>
            <a:ext cx="4064000" cy="4057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None/>
            </a:pPr>
            <a:r>
              <a:rPr lang="zh-CN" altLang="en-US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rPr>
              <a:t>案例</a:t>
            </a:r>
            <a:r>
              <a:rPr lang="en-US" altLang="zh-CN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rPr>
              <a:t>2  </a:t>
            </a:r>
            <a:r>
              <a:rPr lang="zh-CN" altLang="en-US" b="1">
                <a:latin typeface="Arial" panose="020B0604020202020204" pitchFamily="34" charset="0"/>
                <a:ea typeface="汉仪旗黑-55简" panose="00020600040101010101" charset="-122"/>
                <a:cs typeface="微软雅黑" panose="020B0503020204020204" charset="-122"/>
                <a:sym typeface="+mn-ea"/>
              </a:rPr>
              <a:t>定时器</a:t>
            </a:r>
            <a:endParaRPr lang="zh-CN" altLang="en-US" b="1">
              <a:latin typeface="Arial" panose="020B0604020202020204" pitchFamily="34" charset="0"/>
              <a:ea typeface="汉仪旗黑-55简" panose="00020600040101010101" charset="-122"/>
              <a:cs typeface="微软雅黑" panose="020B0503020204020204" charset="-122"/>
            </a:endParaRPr>
          </a:p>
          <a:p>
            <a:endParaRPr lang="zh-CN" altLang="en-US" b="1">
              <a:latin typeface="Arial" panose="020B0604020202020204" pitchFamily="34" charset="0"/>
              <a:ea typeface="汉仪旗黑-55简" panose="00020600040101010101" charset="-122"/>
              <a:cs typeface="微软雅黑" panose="020B0503020204020204" charset="-122"/>
            </a:endParaRPr>
          </a:p>
        </p:txBody>
      </p:sp>
      <p:pic>
        <p:nvPicPr>
          <p:cNvPr id="4" name="图片 3" descr="动态更新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26185" y="1332230"/>
            <a:ext cx="6096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226185" y="287655"/>
            <a:ext cx="5034280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73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粗黑 简" panose="00020600040101010101" charset="-122"/>
              </a:rPr>
              <a:t>4. </a:t>
            </a:r>
            <a:r>
              <a:rPr lang="zh-CN" altLang="en-US" sz="3735" b="1" dirty="0" smtClean="0">
                <a:solidFill>
                  <a:schemeClr val="tx1"/>
                </a:solidFill>
                <a:latin typeface="Arial" panose="020B0604020202020204" pitchFamily="34" charset="0"/>
                <a:ea typeface="汉仪粗黑 简" panose="00020600040101010101" charset="-122"/>
                <a:cs typeface="微软雅黑" panose="020B0503020204020204" charset="-122"/>
                <a:sym typeface="+mn-ea"/>
              </a:rPr>
              <a:t>综合应用复合图</a:t>
            </a:r>
            <a:endParaRPr lang="zh-CN" altLang="en-US" sz="3735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汉仪粗黑 简" panose="00020600040101010101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5" name="等腰三角形 4"/>
          <p:cNvSpPr/>
          <p:nvPr>
            <p:custDataLst>
              <p:tags r:id="rId2"/>
            </p:custDataLst>
          </p:nvPr>
        </p:nvSpPr>
        <p:spPr>
          <a:xfrm rot="5400000">
            <a:off x="827227" y="460838"/>
            <a:ext cx="428592" cy="36947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26185" y="1108075"/>
            <a:ext cx="82918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要实现如下复合图，但发现</a:t>
            </a:r>
            <a:r>
              <a:rPr lang="en-US" altLang="zh-CN">
                <a:latin typeface="Arial" panose="020B0604020202020204" pitchFamily="34" charset="0"/>
                <a:ea typeface="汉仪旗黑-55简" panose="00020600040101010101" charset="-122"/>
              </a:rPr>
              <a:t>E</a:t>
            </a:r>
            <a:r>
              <a:rPr lang="zh-CN" altLang="en-US">
                <a:latin typeface="Arial" panose="020B0604020202020204" pitchFamily="34" charset="0"/>
                <a:ea typeface="汉仪旗黑-55简" panose="00020600040101010101" charset="-122"/>
              </a:rPr>
              <a:t>charts中并没有相关样例，故根据配置项自行实现</a:t>
            </a:r>
            <a:endParaRPr lang="zh-CN" altLang="en-US">
              <a:latin typeface="Arial" panose="020B0604020202020204" pitchFamily="34" charset="0"/>
              <a:ea typeface="汉仪旗黑-55简" panose="00020600040101010101" charset="-122"/>
            </a:endParaRPr>
          </a:p>
        </p:txBody>
      </p:sp>
      <p:pic>
        <p:nvPicPr>
          <p:cNvPr id="2" name="图片 1" descr="bandicam-2023-03-27-09-36-08-1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185" y="1476375"/>
            <a:ext cx="7925435" cy="4575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#wm#"/>
  <p:tag name="KSO_WM_UNIT_TYPE" val="l_h_i"/>
  <p:tag name="KSO_WM_UNIT_INDEX" val="1_1_2"/>
  <p:tag name="KSO_WM_UNIT_ID" val="diagram19882022_4*l_h_i*1_1_2"/>
  <p:tag name="KSO_WM_TEMPLATE_INDEX" val="19882022"/>
  <p:tag name="KSO_WM_TAG_VERSION" val="2.0"/>
  <p:tag name="KSO_WM_DIAGRAM_GROUP_CODE" val="l1-1"/>
</p:tagLst>
</file>

<file path=ppt/tags/tag10.xml><?xml version="1.0" encoding="utf-8"?>
<p:tagLst xmlns:p="http://schemas.openxmlformats.org/presentationml/2006/main">
  <p:tag name="KSO_WM_BEAUTIFY_FLAG" val="#wm#"/>
  <p:tag name="KSO_WM_UNIT_TYPE" val="l_h_i"/>
  <p:tag name="KSO_WM_UNIT_INDEX" val="1_4_2"/>
  <p:tag name="KSO_WM_UNIT_ID" val="diagram19882022_4*l_h_i*1_4_2"/>
  <p:tag name="KSO_WM_TEMPLATE_INDEX" val="19882022"/>
  <p:tag name="KSO_WM_TAG_VERSION" val="2.0"/>
  <p:tag name="KSO_WM_DIAGRAM_GROUP_CODE" val="l1-1"/>
</p:tagLst>
</file>

<file path=ppt/tags/tag11.xml><?xml version="1.0" encoding="utf-8"?>
<p:tagLst xmlns:p="http://schemas.openxmlformats.org/presentationml/2006/main">
  <p:tag name="KSO_WM_BEAUTIFY_FLAG" val="#wm#"/>
  <p:tag name="KSO_WM_UNIT_TYPE" val="l_h_i"/>
  <p:tag name="KSO_WM_UNIT_INDEX" val="1_4_1"/>
  <p:tag name="KSO_WM_UNIT_ID" val="diagram19882022_4*l_h_i*1_4_1"/>
  <p:tag name="KSO_WM_TEMPLATE_INDEX" val="19882022"/>
  <p:tag name="KSO_WM_TAG_VERSION" val="2.0"/>
  <p:tag name="KSO_WM_DIAGRAM_GROUP_CODE" val="l1-1"/>
  <p:tag name="KSO_WM_UNIT_SUBTYPE" val="d"/>
</p:tagLst>
</file>

<file path=ppt/tags/tag12.xml><?xml version="1.0" encoding="utf-8"?>
<p:tagLst xmlns:p="http://schemas.openxmlformats.org/presentationml/2006/main">
  <p:tag name="KSO_WM_BEAUTIFY_FLAG" val="#wm#"/>
  <p:tag name="KSO_WM_UNIT_TYPE" val="l_h_f"/>
  <p:tag name="KSO_WM_UNIT_INDEX" val="1_4_1"/>
  <p:tag name="KSO_WM_UNIT_ID" val="diagram19882022_4*l_h_f*1_4_1"/>
  <p:tag name="KSO_WM_TEMPLATE_INDEX" val="19882022"/>
  <p:tag name="KSO_WM_TAG_VERSION" val="2.0"/>
  <p:tag name="KSO_WM_DIAGRAM_GROUP_CODE" val="l1-1"/>
</p:tagLst>
</file>

<file path=ppt/tags/tag13.xml><?xml version="1.0" encoding="utf-8"?>
<p:tagLst xmlns:p="http://schemas.openxmlformats.org/presentationml/2006/main">
  <p:tag name="KSO_WM_BEAUTIFY_FLAG" val="#wm#"/>
  <p:tag name="KSO_WM_UNIT_TYPE" val="l_h_i"/>
  <p:tag name="KSO_WM_UNIT_INDEX" val="1_5_2"/>
  <p:tag name="KSO_WM_UNIT_ID" val="diagram19882022_4*l_h_i*1_5_2"/>
  <p:tag name="KSO_WM_TEMPLATE_INDEX" val="19882022"/>
  <p:tag name="KSO_WM_TAG_VERSION" val="2.0"/>
  <p:tag name="KSO_WM_DIAGRAM_GROUP_CODE" val="l1-1"/>
</p:tagLst>
</file>

<file path=ppt/tags/tag14.xml><?xml version="1.0" encoding="utf-8"?>
<p:tagLst xmlns:p="http://schemas.openxmlformats.org/presentationml/2006/main">
  <p:tag name="KSO_WM_BEAUTIFY_FLAG" val="#wm#"/>
  <p:tag name="KSO_WM_UNIT_TYPE" val="l_h_i"/>
  <p:tag name="KSO_WM_UNIT_INDEX" val="1_5_1"/>
  <p:tag name="KSO_WM_UNIT_ID" val="diagram19882022_4*l_h_i*1_5_1"/>
  <p:tag name="KSO_WM_TEMPLATE_INDEX" val="19882022"/>
  <p:tag name="KSO_WM_TAG_VERSION" val="2.0"/>
  <p:tag name="KSO_WM_DIAGRAM_GROUP_CODE" val="l1-1"/>
  <p:tag name="KSO_WM_UNIT_SUBTYPE" val="d"/>
</p:tagLst>
</file>

<file path=ppt/tags/tag15.xml><?xml version="1.0" encoding="utf-8"?>
<p:tagLst xmlns:p="http://schemas.openxmlformats.org/presentationml/2006/main">
  <p:tag name="KSO_WM_BEAUTIFY_FLAG" val="#wm#"/>
  <p:tag name="KSO_WM_UNIT_TYPE" val="l_h_f"/>
  <p:tag name="KSO_WM_UNIT_INDEX" val="1_5_1"/>
  <p:tag name="KSO_WM_UNIT_ID" val="diagram19882022_4*l_h_f*1_5_1"/>
  <p:tag name="KSO_WM_TEMPLATE_INDEX" val="19882022"/>
  <p:tag name="KSO_WM_TAG_VERSION" val="2.0"/>
  <p:tag name="KSO_WM_DIAGRAM_GROUP_CODE" val="l1-1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#wm#"/>
  <p:tag name="KSO_WM_UNIT_TYPE" val="l_h_i"/>
  <p:tag name="KSO_WM_UNIT_INDEX" val="1_1_1"/>
  <p:tag name="KSO_WM_UNIT_ID" val="diagram19882022_4*l_h_i*1_1_1"/>
  <p:tag name="KSO_WM_TEMPLATE_INDEX" val="19882022"/>
  <p:tag name="KSO_WM_TAG_VERSION" val="2.0"/>
  <p:tag name="KSO_WM_DIAGRAM_GROUP_CODE" val="l1-1"/>
  <p:tag name="KSO_WM_UNIT_SUBTYPE" val="d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#wm#"/>
  <p:tag name="KSO_WM_UNIT_TYPE" val="l_h_f"/>
  <p:tag name="KSO_WM_UNIT_INDEX" val="1_1_1"/>
  <p:tag name="KSO_WM_UNIT_ID" val="diagram19882022_4*l_h_f*1_1_1"/>
  <p:tag name="KSO_WM_TEMPLATE_INDEX" val="19882022"/>
  <p:tag name="KSO_WM_TAG_VERSION" val="2.0"/>
  <p:tag name="KSO_WM_DIAGRAM_GROUP_CODE" val="l1-1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PP_MARK_KEY" val="627ce2a8-3608-4072-ba45-2fb9fef53791"/>
  <p:tag name="COMMONDATA" val="eyJoZGlkIjoiMTQwYTFiMjk5NGI0NTcxOGYwODY4ZjgxZWU4MjkxODAifQ=="/>
  <p:tag name="FULLTEXTBEAUTIFYED" val="1"/>
</p:tagLst>
</file>

<file path=ppt/tags/tag4.xml><?xml version="1.0" encoding="utf-8"?>
<p:tagLst xmlns:p="http://schemas.openxmlformats.org/presentationml/2006/main">
  <p:tag name="KSO_WM_BEAUTIFY_FLAG" val="#wm#"/>
  <p:tag name="KSO_WM_UNIT_TYPE" val="l_h_i"/>
  <p:tag name="KSO_WM_UNIT_INDEX" val="1_2_2"/>
  <p:tag name="KSO_WM_UNIT_ID" val="diagram19882022_4*l_h_i*1_2_2"/>
  <p:tag name="KSO_WM_TEMPLATE_INDEX" val="19882022"/>
  <p:tag name="KSO_WM_TAG_VERSION" val="2.0"/>
  <p:tag name="KSO_WM_DIAGRAM_GROUP_CODE" val="l1-1"/>
</p:tagLst>
</file>

<file path=ppt/tags/tag5.xml><?xml version="1.0" encoding="utf-8"?>
<p:tagLst xmlns:p="http://schemas.openxmlformats.org/presentationml/2006/main">
  <p:tag name="KSO_WM_BEAUTIFY_FLAG" val="#wm#"/>
  <p:tag name="KSO_WM_UNIT_TYPE" val="l_h_i"/>
  <p:tag name="KSO_WM_UNIT_INDEX" val="1_2_1"/>
  <p:tag name="KSO_WM_UNIT_ID" val="diagram19882022_4*l_h_i*1_2_1"/>
  <p:tag name="KSO_WM_TEMPLATE_INDEX" val="19882022"/>
  <p:tag name="KSO_WM_TAG_VERSION" val="2.0"/>
  <p:tag name="KSO_WM_DIAGRAM_GROUP_CODE" val="l1-1"/>
  <p:tag name="KSO_WM_UNIT_SUBTYPE" val="d"/>
</p:tagLst>
</file>

<file path=ppt/tags/tag6.xml><?xml version="1.0" encoding="utf-8"?>
<p:tagLst xmlns:p="http://schemas.openxmlformats.org/presentationml/2006/main">
  <p:tag name="KSO_WM_BEAUTIFY_FLAG" val="#wm#"/>
  <p:tag name="KSO_WM_UNIT_TYPE" val="l_h_f"/>
  <p:tag name="KSO_WM_UNIT_INDEX" val="1_2_1"/>
  <p:tag name="KSO_WM_UNIT_ID" val="diagram19882022_4*l_h_f*1_2_1"/>
  <p:tag name="KSO_WM_TEMPLATE_INDEX" val="19882022"/>
  <p:tag name="KSO_WM_TAG_VERSION" val="2.0"/>
  <p:tag name="KSO_WM_DIAGRAM_GROUP_CODE" val="l1-1"/>
</p:tagLst>
</file>

<file path=ppt/tags/tag7.xml><?xml version="1.0" encoding="utf-8"?>
<p:tagLst xmlns:p="http://schemas.openxmlformats.org/presentationml/2006/main">
  <p:tag name="KSO_WM_BEAUTIFY_FLAG" val="#wm#"/>
  <p:tag name="KSO_WM_UNIT_TYPE" val="l_h_i"/>
  <p:tag name="KSO_WM_UNIT_INDEX" val="1_3_2"/>
  <p:tag name="KSO_WM_UNIT_ID" val="diagram19882022_4*l_h_i*1_3_2"/>
  <p:tag name="KSO_WM_TEMPLATE_INDEX" val="19882022"/>
  <p:tag name="KSO_WM_TAG_VERSION" val="2.0"/>
  <p:tag name="KSO_WM_DIAGRAM_GROUP_CODE" val="l1-1"/>
</p:tagLst>
</file>

<file path=ppt/tags/tag8.xml><?xml version="1.0" encoding="utf-8"?>
<p:tagLst xmlns:p="http://schemas.openxmlformats.org/presentationml/2006/main">
  <p:tag name="KSO_WM_BEAUTIFY_FLAG" val="#wm#"/>
  <p:tag name="KSO_WM_UNIT_TYPE" val="l_h_i"/>
  <p:tag name="KSO_WM_UNIT_INDEX" val="1_3_1"/>
  <p:tag name="KSO_WM_UNIT_ID" val="diagram19882022_4*l_h_i*1_3_1"/>
  <p:tag name="KSO_WM_TEMPLATE_INDEX" val="19882022"/>
  <p:tag name="KSO_WM_TAG_VERSION" val="2.0"/>
  <p:tag name="KSO_WM_DIAGRAM_GROUP_CODE" val="l1-1"/>
  <p:tag name="KSO_WM_UNIT_SUBTYPE" val="d"/>
</p:tagLst>
</file>

<file path=ppt/tags/tag9.xml><?xml version="1.0" encoding="utf-8"?>
<p:tagLst xmlns:p="http://schemas.openxmlformats.org/presentationml/2006/main">
  <p:tag name="KSO_WM_BEAUTIFY_FLAG" val="#wm#"/>
  <p:tag name="KSO_WM_UNIT_TYPE" val="l_h_f"/>
  <p:tag name="KSO_WM_UNIT_INDEX" val="1_3_1"/>
  <p:tag name="KSO_WM_UNIT_ID" val="diagram19882022_4*l_h_f*1_3_1"/>
  <p:tag name="KSO_WM_TEMPLATE_INDEX" val="19882022"/>
  <p:tag name="KSO_WM_TAG_VERSION" val="2.0"/>
  <p:tag name="KSO_WM_DIAGRAM_GROUP_CODE" val="l1-1"/>
</p:tagLst>
</file>

<file path=ppt/theme/theme1.xml><?xml version="1.0" encoding="utf-8"?>
<a:theme xmlns:a="http://schemas.openxmlformats.org/drawingml/2006/main" name="Office 主题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10">
      <a:majorFont>
        <a:latin typeface="Roboto"/>
        <a:ea typeface="微软雅黑"/>
        <a:cs typeface=""/>
      </a:majorFont>
      <a:minorFont>
        <a:latin typeface="Roboto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1690</Words>
  <Application>WPS 演示</Application>
  <PresentationFormat>宽屏</PresentationFormat>
  <Paragraphs>111</Paragraphs>
  <Slides>12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汉仪粗黑 简</vt:lpstr>
      <vt:lpstr>汉仪旗黑-55简</vt:lpstr>
      <vt:lpstr>微软雅黑 Light</vt:lpstr>
      <vt:lpstr>Arial Unicode MS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哎呀小小草</dc:title>
  <dc:creator>哎呀小小草</dc:creator>
  <cp:keywords>https://800sucai.taobao.com/</cp:keywords>
  <dc:description>https://800sucai.taobao.com/</dc:description>
  <dc:subject>哎呀小小草</dc:subject>
  <cp:category>https://800sucai.taobao.com/</cp:category>
  <cp:lastModifiedBy>来自赛博坦星球的你</cp:lastModifiedBy>
  <cp:revision>298</cp:revision>
  <dcterms:created xsi:type="dcterms:W3CDTF">2015-09-11T13:14:00Z</dcterms:created>
  <dcterms:modified xsi:type="dcterms:W3CDTF">2023-04-24T13:15:04Z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2052-11.1.0.14036</vt:lpwstr>
  </property>
  <property fmtid="{D5CDD505-2E9C-101B-9397-08002B2CF9AE}" pid="3" name="ICV">
    <vt:lpwstr>77EE6DAAEADA4868B90C5F23DEF02063</vt:lpwstr>
  </property>
</Properties>
</file>

<file path=docProps/thumbnail.jpeg>
</file>